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8" r:id="rId3"/>
    <p:sldId id="267" r:id="rId4"/>
    <p:sldId id="298" r:id="rId5"/>
    <p:sldId id="297" r:id="rId6"/>
    <p:sldId id="269" r:id="rId7"/>
    <p:sldId id="299" r:id="rId8"/>
    <p:sldId id="270" r:id="rId9"/>
    <p:sldId id="276" r:id="rId10"/>
    <p:sldId id="271" r:id="rId11"/>
    <p:sldId id="300" r:id="rId12"/>
    <p:sldId id="277" r:id="rId13"/>
    <p:sldId id="278" r:id="rId14"/>
    <p:sldId id="273" r:id="rId15"/>
    <p:sldId id="274" r:id="rId16"/>
    <p:sldId id="279" r:id="rId17"/>
    <p:sldId id="280" r:id="rId18"/>
    <p:sldId id="282" r:id="rId19"/>
    <p:sldId id="281" r:id="rId20"/>
    <p:sldId id="283" r:id="rId21"/>
    <p:sldId id="275" r:id="rId22"/>
    <p:sldId id="308" r:id="rId23"/>
    <p:sldId id="305" r:id="rId24"/>
    <p:sldId id="312" r:id="rId25"/>
    <p:sldId id="343" r:id="rId26"/>
    <p:sldId id="344" r:id="rId27"/>
    <p:sldId id="306" r:id="rId28"/>
    <p:sldId id="307" r:id="rId29"/>
    <p:sldId id="313" r:id="rId30"/>
    <p:sldId id="258" r:id="rId31"/>
    <p:sldId id="263" r:id="rId32"/>
    <p:sldId id="260" r:id="rId33"/>
    <p:sldId id="261" r:id="rId34"/>
    <p:sldId id="262" r:id="rId35"/>
    <p:sldId id="266" r:id="rId36"/>
    <p:sldId id="314" r:id="rId37"/>
    <p:sldId id="315" r:id="rId38"/>
    <p:sldId id="316" r:id="rId39"/>
    <p:sldId id="317" r:id="rId40"/>
    <p:sldId id="325" r:id="rId41"/>
    <p:sldId id="326" r:id="rId42"/>
    <p:sldId id="322" r:id="rId43"/>
    <p:sldId id="327" r:id="rId44"/>
    <p:sldId id="328" r:id="rId45"/>
    <p:sldId id="332" r:id="rId46"/>
    <p:sldId id="331" r:id="rId47"/>
    <p:sldId id="333" r:id="rId48"/>
    <p:sldId id="334" r:id="rId49"/>
    <p:sldId id="335" r:id="rId50"/>
    <p:sldId id="336" r:id="rId51"/>
    <p:sldId id="337" r:id="rId52"/>
    <p:sldId id="342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0000"/>
    <a:srgbClr val="C80000"/>
    <a:srgbClr val="CC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2580" y="-7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04B06D7-9114-46B4-8671-104E59B4D3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151E683F-D00F-492E-86C5-0F885B95BB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DB95D5C-8510-4240-9084-9EECFDB4E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58A9-50D2-4846-A8D9-F15880A1BE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D69E86C-40AD-499C-9C24-2600E9662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CED3656-F510-4C3D-A9FB-7FB0C50EB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DD44C-60DD-4015-B1F2-037569357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86043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623125C-88C6-4F8A-BF6A-96B2D5D73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92CA632C-C5B9-488F-8FDC-D2A2D4B9ED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DAD94E7-033E-4EA5-AAF4-1CFD6E843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58A9-50D2-4846-A8D9-F15880A1BE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719F42B-A0E0-46E7-B955-0B92B384D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B9F7EBF-BEBF-4027-B1EA-FDF9FBD91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DD44C-60DD-4015-B1F2-037569357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15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C8879BA0-5FF7-4ED4-883E-F15DCD3571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77BC6FCB-F168-406A-A05E-B5BD029BD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3D59EBB-FFE4-4195-AB95-65D41B262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58A9-50D2-4846-A8D9-F15880A1BE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5D88A65-298C-47EF-B0D3-3C539019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89055A5-2B71-4058-81E9-968F63F59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DD44C-60DD-4015-B1F2-037569357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0678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F70CF24-DB79-4A7D-873C-4B954FA01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FC7F69D-5329-4BD4-8CA3-786A03E204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A78A11B-3AFA-43ED-9D78-5A3F5970C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58A9-50D2-4846-A8D9-F15880A1BE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E95E2B8-FCCF-4145-B323-2A2559C9A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66504EA-A05B-484E-9CCD-9B673969B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DD44C-60DD-4015-B1F2-037569357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93944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EA69AAF-0CE9-45F9-A88A-88B684896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B9027AC-39E0-466C-AD64-48178D1AE8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BF8A676-1D4E-43DD-A1CE-D9696CE57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58A9-50D2-4846-A8D9-F15880A1BE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C2C38C0-BB7A-4963-8861-3EEF17051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391202A-84AF-48C4-988B-A57112E6F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DD44C-60DD-4015-B1F2-037569357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69156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CCFD160-B2FE-4CA0-AAD4-492A338E0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416FAD5-835B-4FCB-86DB-D065DA8E6F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565BCA0-8FEA-4030-A2DD-FA4170575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192E5731-FB73-4C5A-BA9F-4799DBC93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58A9-50D2-4846-A8D9-F15880A1BE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B673B2B-BE0C-4CA8-8E83-084419327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24C0726-BA68-4ECA-BAEF-D045E6F4A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DD44C-60DD-4015-B1F2-037569357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30309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E891CC0-B388-4F13-B240-7C0A9E225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3ECB736-FA20-41D7-B721-C329B1FC4F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B2D7F688-50EC-4856-8D7E-0835049969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8E7E407D-80EA-4673-94B7-A29178F071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EA3B2F13-7F12-4C85-BC6B-09C2127D25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748929D8-923C-4445-9807-2F4399602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58A9-50D2-4846-A8D9-F15880A1BE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5B4CFA19-C3B2-4505-9F32-38A2B853D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A411D61B-3818-49DA-BD9E-E9E0CDDB6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DD44C-60DD-4015-B1F2-037569357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1919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7C45EE7-7E1F-4CCA-A3DA-405B516F4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08E99A31-BCD2-46DE-A4D0-EF5B2ACA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58A9-50D2-4846-A8D9-F15880A1BE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BF14F475-9FCB-4FDB-B680-EA50359A9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EC4F474A-E990-4A8D-AB3A-521A99E52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DD44C-60DD-4015-B1F2-037569357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9533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39075E72-5FC7-4E48-A350-1FCD5E4B8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58A9-50D2-4846-A8D9-F15880A1BE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59E00A68-4E0D-4FC0-A732-1223A661C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CE77D439-C2B2-4069-B049-9D956EFAD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DD44C-60DD-4015-B1F2-037569357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0368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EDA0F95-8A46-4C81-A4AB-20CCF330B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A720F66-24F9-497E-B31D-A429E91CC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8F34C35A-4F38-4130-8136-D2D19DBD65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186E94E-29AB-48A4-9199-04E8F8669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58A9-50D2-4846-A8D9-F15880A1BE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6F1039A-1E74-488D-ACAF-A91810E74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05A858D7-3E87-4A68-BC5C-008EB6D41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DD44C-60DD-4015-B1F2-037569357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7572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09D486B-B15C-416E-B4DC-BD536E0E8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CD6BA1F7-26B5-4134-8F4B-C16F04E021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758B450-8A8C-424C-88D2-DC9033AD3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722247C-E47F-45E6-82F1-987D994F9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58A9-50D2-4846-A8D9-F15880A1BE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7586F26A-CA0C-47A7-ADC6-3A1FFB41C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79199EDB-8383-4A9C-8ABB-0C95A4F48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DD44C-60DD-4015-B1F2-037569357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4795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476966-AF87-4D29-B1D0-62DC8F95F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67B334E-BA2B-4B04-97DA-BC3F43581D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BA824C9-E7AE-4F44-9016-C2FB20A543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258A9-50D2-4846-A8D9-F15880A1BE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9B44B60-8FAB-4043-8A5F-E12B7ED1CB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D77BBC6-25B3-4FC5-AF94-5425557AA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DD44C-60DD-4015-B1F2-037569357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42201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18" Type="http://schemas.openxmlformats.org/officeDocument/2006/relationships/image" Target="../media/image3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17" Type="http://schemas.openxmlformats.org/officeDocument/2006/relationships/image" Target="../media/image37.jpeg"/><Relationship Id="rId2" Type="http://schemas.openxmlformats.org/officeDocument/2006/relationships/image" Target="../media/image2.png"/><Relationship Id="rId16" Type="http://schemas.openxmlformats.org/officeDocument/2006/relationships/image" Target="../media/image36.jpeg"/><Relationship Id="rId20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5" Type="http://schemas.openxmlformats.org/officeDocument/2006/relationships/image" Target="../media/image35.jpeg"/><Relationship Id="rId10" Type="http://schemas.openxmlformats.org/officeDocument/2006/relationships/image" Target="../media/image30.jpeg"/><Relationship Id="rId19" Type="http://schemas.openxmlformats.org/officeDocument/2006/relationships/image" Target="../media/image39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Relationship Id="rId1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image" Target="../media/image44.png"/><Relationship Id="rId21" Type="http://schemas.openxmlformats.org/officeDocument/2006/relationships/image" Target="../media/image62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image" Target="../media/image2.png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23" Type="http://schemas.openxmlformats.org/officeDocument/2006/relationships/image" Target="../media/image64.png"/><Relationship Id="rId10" Type="http://schemas.openxmlformats.org/officeDocument/2006/relationships/image" Target="../media/image51.png"/><Relationship Id="rId19" Type="http://schemas.openxmlformats.org/officeDocument/2006/relationships/image" Target="../media/image60.jpe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Relationship Id="rId22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5156886-FE82-4197-BE12-58EBB69A3D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3648" y="2420888"/>
            <a:ext cx="6192688" cy="1481832"/>
          </a:xfrm>
        </p:spPr>
        <p:txBody>
          <a:bodyPr>
            <a:noAutofit/>
          </a:bodyPr>
          <a:lstStyle/>
          <a:p>
            <a:r>
              <a:rPr lang="ru-RU" sz="2000" dirty="0">
                <a:latin typeface="DS Greece" panose="03030000000000000000" pitchFamily="66" charset="-52"/>
              </a:rPr>
              <a:t> </a:t>
            </a:r>
            <a:r>
              <a:rPr lang="ru-RU" sz="1400" b="1" dirty="0">
                <a:latin typeface="Book Antiqua" panose="02040602050305030304" pitchFamily="18" charset="0"/>
              </a:rPr>
              <a:t>XX ВСЕРОССИЙСКАЯ НАУЧНАЯ </a:t>
            </a:r>
            <a:br>
              <a:rPr lang="ru-RU" sz="1400" b="1" dirty="0">
                <a:latin typeface="Book Antiqua" panose="02040602050305030304" pitchFamily="18" charset="0"/>
              </a:rPr>
            </a:br>
            <a:r>
              <a:rPr lang="ru-RU" sz="1400" b="1" dirty="0">
                <a:latin typeface="Book Antiqua" panose="02040602050305030304" pitchFamily="18" charset="0"/>
              </a:rPr>
              <a:t>КОНФЕРЕНЦИЯ СТУДЕНТОВ, </a:t>
            </a:r>
            <a:br>
              <a:rPr lang="ru-RU" sz="1400" b="1" dirty="0">
                <a:latin typeface="Book Antiqua" panose="02040602050305030304" pitchFamily="18" charset="0"/>
              </a:rPr>
            </a:br>
            <a:r>
              <a:rPr lang="ru-RU" sz="1400" b="1" dirty="0">
                <a:latin typeface="Book Antiqua" panose="02040602050305030304" pitchFamily="18" charset="0"/>
              </a:rPr>
              <a:t>АСПИРАНТОВ И МОЛОДЫХ УЧЕНЫХ,</a:t>
            </a:r>
            <a:br>
              <a:rPr lang="ru-RU" sz="1400" b="1" dirty="0">
                <a:latin typeface="Book Antiqua" panose="02040602050305030304" pitchFamily="18" charset="0"/>
              </a:rPr>
            </a:br>
            <a:r>
              <a:rPr lang="ru-RU" sz="1400" b="1" dirty="0">
                <a:latin typeface="Book Antiqua" panose="02040602050305030304" pitchFamily="18" charset="0"/>
              </a:rPr>
              <a:t>посвященная 90-летию кафедры истории древнего мира СГУ</a:t>
            </a:r>
            <a:br>
              <a:rPr lang="ru-RU" sz="1400" b="1" dirty="0">
                <a:latin typeface="Book Antiqua" panose="02040602050305030304" pitchFamily="18" charset="0"/>
              </a:rPr>
            </a:br>
            <a:r>
              <a:rPr lang="ru-RU" sz="14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ru-RU" sz="14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de-DE" sz="1800" b="1" dirty="0">
                <a:solidFill>
                  <a:srgbClr val="960000"/>
                </a:solidFill>
                <a:latin typeface="Book Antiqua" panose="02040602050305030304" pitchFamily="18" charset="0"/>
              </a:rPr>
              <a:t>«ANTIQVITAS IVVENTAE» </a:t>
            </a:r>
            <a:r>
              <a:rPr lang="ru-RU" sz="14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ru-RU" sz="14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de-DE" sz="14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de-DE" sz="14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4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ru-RU" sz="14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400" b="1" dirty="0">
                <a:solidFill>
                  <a:srgbClr val="960000"/>
                </a:solidFill>
                <a:latin typeface="Book Antiqua" panose="02040602050305030304" pitchFamily="18" charset="0"/>
              </a:rPr>
              <a:t> </a:t>
            </a:r>
            <a:br>
              <a:rPr lang="ru-RU" sz="14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2000" b="1" dirty="0">
                <a:solidFill>
                  <a:srgbClr val="960000"/>
                </a:solidFill>
                <a:latin typeface="DS Greece" panose="03030000000000000000" pitchFamily="66" charset="-52"/>
              </a:rPr>
              <a:t/>
            </a:r>
            <a:br>
              <a:rPr lang="ru-RU" sz="2000" b="1" dirty="0">
                <a:solidFill>
                  <a:srgbClr val="960000"/>
                </a:solidFill>
                <a:latin typeface="DS Greece" panose="03030000000000000000" pitchFamily="66" charset="-52"/>
              </a:rPr>
            </a:br>
            <a:endParaRPr lang="ru-RU" sz="2000" b="1" dirty="0">
              <a:solidFill>
                <a:srgbClr val="960000"/>
              </a:solidFill>
              <a:latin typeface="DS Greece" panose="03030000000000000000" pitchFamily="66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A9C217F-6399-450F-9CDD-27F6BEC24093}"/>
              </a:ext>
            </a:extLst>
          </p:cNvPr>
          <p:cNvSpPr txBox="1"/>
          <p:nvPr/>
        </p:nvSpPr>
        <p:spPr>
          <a:xfrm>
            <a:off x="0" y="439738"/>
            <a:ext cx="9144000" cy="10002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anose="02040602050305030304" pitchFamily="18" charset="0"/>
                <a:cs typeface="Arial" charset="0"/>
              </a:rPr>
              <a:t>САРАТОВСКИЙ НАЦИОНАЛЬНЫЙ ИССЛЕДОВАТЕЛЬСКИЙ </a:t>
            </a:r>
          </a:p>
          <a:p>
            <a:pPr algn="ctr">
              <a:defRPr/>
            </a:pPr>
            <a:r>
              <a:rPr lang="ru-RU" sz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anose="02040602050305030304" pitchFamily="18" charset="0"/>
                <a:cs typeface="Arial" charset="0"/>
              </a:rPr>
              <a:t>ГОСУДАРСТВЕННЫЙ УНИВЕРСИТЕТ</a:t>
            </a:r>
          </a:p>
          <a:p>
            <a:pPr algn="ctr">
              <a:defRPr/>
            </a:pPr>
            <a:r>
              <a:rPr lang="ru-RU" sz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anose="02040602050305030304" pitchFamily="18" charset="0"/>
                <a:cs typeface="Arial" charset="0"/>
              </a:rPr>
              <a:t>ИМЕНИ Н.Г. ЧЕРНЫШЕВСКОГО</a:t>
            </a:r>
          </a:p>
          <a:p>
            <a:pPr algn="ctr">
              <a:defRPr/>
            </a:pPr>
            <a:r>
              <a:rPr lang="ru-RU" sz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anose="02040602050305030304" pitchFamily="18" charset="0"/>
                <a:cs typeface="Arial" charset="0"/>
              </a:rPr>
              <a:t>Кафедра истории древнего мира</a:t>
            </a:r>
          </a:p>
          <a:p>
            <a:pPr algn="ctr">
              <a:defRPr/>
            </a:pPr>
            <a:endParaRPr lang="ru-RU" sz="1050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  <a:cs typeface="Arial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C5156886-FE82-4197-BE12-58EBB69A3DB0}"/>
              </a:ext>
            </a:extLst>
          </p:cNvPr>
          <p:cNvSpPr txBox="1">
            <a:spLocks/>
          </p:cNvSpPr>
          <p:nvPr/>
        </p:nvSpPr>
        <p:spPr>
          <a:xfrm>
            <a:off x="467544" y="3891384"/>
            <a:ext cx="8064896" cy="14818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S Greece" panose="03030000000000000000" pitchFamily="66" charset="-52"/>
                <a:ea typeface="+mj-ea"/>
                <a:cs typeface="+mj-cs"/>
              </a:rPr>
              <a:t> </a:t>
            </a:r>
            <a:r>
              <a:rPr lang="ru-RU" sz="2800" b="1" u="sng" dirty="0">
                <a:latin typeface="Book Antiqua" panose="02040602050305030304" pitchFamily="18" charset="0"/>
                <a:ea typeface="+mj-ea"/>
                <a:cs typeface="+mj-cs"/>
              </a:rPr>
              <a:t>К ЮБИЛЕЮ </a:t>
            </a:r>
          </a:p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800" b="1" u="sng" dirty="0">
                <a:latin typeface="Book Antiqua" panose="02040602050305030304" pitchFamily="18" charset="0"/>
                <a:ea typeface="+mj-ea"/>
                <a:cs typeface="+mj-cs"/>
              </a:rPr>
              <a:t>КАФЕДРЫ ИСТОРИИ ДРЕВНЕГО МИРА</a:t>
            </a:r>
            <a:endParaRPr lang="de-DE" sz="1600" b="1" u="sng" dirty="0">
              <a:latin typeface="Book Antiqua" panose="02040602050305030304" pitchFamily="18" charset="0"/>
              <a:ea typeface="+mj-ea"/>
              <a:cs typeface="+mj-cs"/>
            </a:endParaRPr>
          </a:p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/>
            </a:r>
            <a:b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</a:b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/>
            </a:r>
            <a:b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</a:b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 </a:t>
            </a:r>
            <a:b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DS Greece" panose="03030000000000000000" pitchFamily="66" charset="-52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DS Greece" panose="03030000000000000000" pitchFamily="66" charset="-52"/>
                <a:ea typeface="+mj-ea"/>
                <a:cs typeface="+mj-cs"/>
              </a:rPr>
            </a:b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960000"/>
              </a:solidFill>
              <a:effectLst/>
              <a:uLnTx/>
              <a:uFillTx/>
              <a:latin typeface="DS Greece" panose="03030000000000000000" pitchFamily="66" charset="-52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9644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5156886-FE82-4197-BE12-58EBB69A3DB0}"/>
              </a:ext>
            </a:extLst>
          </p:cNvPr>
          <p:cNvSpPr txBox="1">
            <a:spLocks/>
          </p:cNvSpPr>
          <p:nvPr/>
        </p:nvSpPr>
        <p:spPr>
          <a:xfrm>
            <a:off x="3852936" y="1083072"/>
            <a:ext cx="5183560" cy="14818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r" defTabSz="685800">
              <a:lnSpc>
                <a:spcPct val="90000"/>
              </a:lnSpc>
              <a:spcBef>
                <a:spcPct val="0"/>
              </a:spcBef>
            </a:pPr>
            <a:r>
              <a:rPr lang="ru-RU" sz="2400" b="1" u="sng" dirty="0">
                <a:solidFill>
                  <a:prstClr val="black"/>
                </a:solidFill>
                <a:latin typeface="Book Antiqua" pitchFamily="18" charset="0"/>
              </a:rPr>
              <a:t>Иван Васильевич </a:t>
            </a:r>
            <a:r>
              <a:rPr lang="ru-RU" sz="2400" b="1" u="sng" dirty="0" smtClean="0">
                <a:solidFill>
                  <a:prstClr val="black"/>
                </a:solidFill>
                <a:latin typeface="Book Antiqua" pitchFamily="18" charset="0"/>
              </a:rPr>
              <a:t>Синицын</a:t>
            </a:r>
          </a:p>
          <a:p>
            <a:pPr algn="r" defTabSz="685800">
              <a:lnSpc>
                <a:spcPct val="90000"/>
              </a:lnSpc>
              <a:spcBef>
                <a:spcPct val="0"/>
              </a:spcBef>
            </a:pPr>
            <a:r>
              <a:rPr lang="de-DE" sz="2400" b="1" dirty="0" smtClean="0">
                <a:solidFill>
                  <a:prstClr val="black"/>
                </a:solidFill>
                <a:latin typeface="Book Antiqua" pitchFamily="18" charset="0"/>
              </a:rPr>
              <a:t>(1900—1972)</a:t>
            </a:r>
            <a:endParaRPr lang="de-DE" sz="2400" b="1" dirty="0">
              <a:solidFill>
                <a:prstClr val="black"/>
              </a:solidFill>
              <a:latin typeface="Book Antiqua" pitchFamily="18" charset="0"/>
            </a:endParaRPr>
          </a:p>
          <a:p>
            <a:pPr algn="r" defTabSz="685800">
              <a:lnSpc>
                <a:spcPct val="90000"/>
              </a:lnSpc>
              <a:spcBef>
                <a:spcPct val="0"/>
              </a:spcBef>
            </a:pPr>
            <a:r>
              <a:rPr lang="de-DE" sz="1600" b="1" dirty="0">
                <a:solidFill>
                  <a:srgbClr val="960000"/>
                </a:solidFill>
                <a:latin typeface="Book Antiqua" pitchFamily="18" charset="0"/>
              </a:rPr>
              <a:t/>
            </a:r>
            <a:br>
              <a:rPr lang="de-DE" sz="1600" b="1" dirty="0">
                <a:solidFill>
                  <a:srgbClr val="960000"/>
                </a:solidFill>
                <a:latin typeface="Book Antiqua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itchFamily="18" charset="0"/>
              </a:rPr>
              <a:t/>
            </a:r>
            <a:br>
              <a:rPr lang="ru-RU" sz="1600" b="1" dirty="0">
                <a:solidFill>
                  <a:srgbClr val="960000"/>
                </a:solidFill>
                <a:latin typeface="Book Antiqua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itchFamily="18" charset="0"/>
              </a:rPr>
              <a:t> </a:t>
            </a:r>
            <a:br>
              <a:rPr lang="ru-RU" sz="1600" b="1" dirty="0">
                <a:solidFill>
                  <a:srgbClr val="960000"/>
                </a:solidFill>
                <a:latin typeface="Book Antiqua" pitchFamily="18" charset="0"/>
              </a:rPr>
            </a:br>
            <a:r>
              <a:rPr lang="ru-RU" sz="2400" b="1" dirty="0">
                <a:solidFill>
                  <a:srgbClr val="960000"/>
                </a:solidFill>
                <a:latin typeface="Book Antiqua" pitchFamily="18" charset="0"/>
              </a:rPr>
              <a:t/>
            </a:r>
            <a:br>
              <a:rPr lang="ru-RU" sz="2400" b="1" dirty="0">
                <a:solidFill>
                  <a:srgbClr val="960000"/>
                </a:solidFill>
                <a:latin typeface="Book Antiqua" pitchFamily="18" charset="0"/>
              </a:rPr>
            </a:br>
            <a:endParaRPr lang="ru-RU" sz="2400" b="1" dirty="0">
              <a:solidFill>
                <a:srgbClr val="960000"/>
              </a:solidFill>
              <a:latin typeface="Book Antiqua" pitchFamily="18" charset="0"/>
            </a:endParaRPr>
          </a:p>
        </p:txBody>
      </p:sp>
      <p:pic>
        <p:nvPicPr>
          <p:cNvPr id="34817" name="Picture 1" descr="C:\Users\user\OneDrive\Desktop\Кафедра_фото\Синицын Иван Васильевич (1900 - 1972 гг.), археолог, профессор СГУ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48680"/>
            <a:ext cx="4176464" cy="57230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00662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5156886-FE82-4197-BE12-58EBB69A3DB0}"/>
              </a:ext>
            </a:extLst>
          </p:cNvPr>
          <p:cNvSpPr txBox="1">
            <a:spLocks/>
          </p:cNvSpPr>
          <p:nvPr/>
        </p:nvSpPr>
        <p:spPr>
          <a:xfrm>
            <a:off x="3851920" y="1484784"/>
            <a:ext cx="5183560" cy="14818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r" defTabSz="685800">
              <a:lnSpc>
                <a:spcPct val="90000"/>
              </a:lnSpc>
              <a:spcBef>
                <a:spcPct val="0"/>
              </a:spcBef>
            </a:pPr>
            <a:r>
              <a:rPr lang="ru-RU" sz="2400" b="1" u="sng" dirty="0" smtClean="0">
                <a:solidFill>
                  <a:prstClr val="black"/>
                </a:solidFill>
                <a:latin typeface="Book Antiqua" pitchFamily="18" charset="0"/>
              </a:rPr>
              <a:t>Эдуард </a:t>
            </a:r>
            <a:r>
              <a:rPr lang="ru-RU" sz="2400" b="1" u="sng" dirty="0" err="1" smtClean="0">
                <a:solidFill>
                  <a:prstClr val="black"/>
                </a:solidFill>
                <a:latin typeface="Book Antiqua" pitchFamily="18" charset="0"/>
              </a:rPr>
              <a:t>Кришевич</a:t>
            </a:r>
            <a:r>
              <a:rPr lang="ru-RU" sz="2400" b="1" u="sng" dirty="0" smtClean="0">
                <a:solidFill>
                  <a:prstClr val="black"/>
                </a:solidFill>
                <a:latin typeface="Book Antiqua" pitchFamily="18" charset="0"/>
              </a:rPr>
              <a:t> </a:t>
            </a:r>
            <a:r>
              <a:rPr lang="ru-RU" sz="2400" b="1" u="sng" dirty="0" err="1" smtClean="0">
                <a:solidFill>
                  <a:prstClr val="black"/>
                </a:solidFill>
                <a:latin typeface="Book Antiqua" pitchFamily="18" charset="0"/>
              </a:rPr>
              <a:t>Путнынь</a:t>
            </a:r>
            <a:endParaRPr lang="ru-RU" sz="2400" b="1" u="sng" dirty="0" smtClean="0">
              <a:solidFill>
                <a:prstClr val="black"/>
              </a:solidFill>
              <a:latin typeface="Book Antiqua" pitchFamily="18" charset="0"/>
            </a:endParaRPr>
          </a:p>
          <a:p>
            <a:pPr algn="r" defTabSz="685800">
              <a:lnSpc>
                <a:spcPct val="90000"/>
              </a:lnSpc>
              <a:spcBef>
                <a:spcPct val="0"/>
              </a:spcBef>
            </a:pPr>
            <a:r>
              <a:rPr lang="ru-RU" sz="2400" b="1" dirty="0" smtClean="0">
                <a:solidFill>
                  <a:prstClr val="black"/>
                </a:solidFill>
                <a:latin typeface="Book Antiqua" pitchFamily="18" charset="0"/>
              </a:rPr>
              <a:t>(1</a:t>
            </a:r>
            <a:r>
              <a:rPr lang="de-DE" sz="2400" b="1" dirty="0" smtClean="0">
                <a:solidFill>
                  <a:prstClr val="black"/>
                </a:solidFill>
                <a:latin typeface="Book Antiqua" pitchFamily="18" charset="0"/>
              </a:rPr>
              <a:t>905 </a:t>
            </a:r>
            <a:r>
              <a:rPr lang="de-DE" sz="2400" b="1" dirty="0" smtClean="0">
                <a:solidFill>
                  <a:prstClr val="black"/>
                </a:solidFill>
                <a:latin typeface="Book Antiqua" pitchFamily="18" charset="0"/>
              </a:rPr>
              <a:t>– </a:t>
            </a:r>
            <a:r>
              <a:rPr lang="de-DE" sz="2400" b="1" dirty="0" smtClean="0">
                <a:solidFill>
                  <a:prstClr val="black"/>
                </a:solidFill>
                <a:latin typeface="Book Antiqua" pitchFamily="18" charset="0"/>
              </a:rPr>
              <a:t>1976</a:t>
            </a:r>
            <a:r>
              <a:rPr lang="ru-RU" sz="2400" b="1" dirty="0" smtClean="0">
                <a:solidFill>
                  <a:prstClr val="black"/>
                </a:solidFill>
                <a:latin typeface="Book Antiqua" pitchFamily="18" charset="0"/>
              </a:rPr>
              <a:t>)</a:t>
            </a:r>
            <a:endParaRPr lang="de-DE" sz="2400" b="1" dirty="0">
              <a:solidFill>
                <a:prstClr val="black"/>
              </a:solidFill>
              <a:latin typeface="Book Antiqua" pitchFamily="18" charset="0"/>
            </a:endParaRPr>
          </a:p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de-DE" sz="2400" b="1" dirty="0">
                <a:solidFill>
                  <a:srgbClr val="960000"/>
                </a:solidFill>
                <a:latin typeface="Book Antiqua" pitchFamily="18" charset="0"/>
              </a:rPr>
              <a:t/>
            </a:r>
            <a:br>
              <a:rPr lang="de-DE" sz="2400" b="1" dirty="0">
                <a:solidFill>
                  <a:srgbClr val="960000"/>
                </a:solidFill>
                <a:latin typeface="Book Antiqua" pitchFamily="18" charset="0"/>
              </a:rPr>
            </a:br>
            <a:r>
              <a:rPr lang="ru-RU" sz="2400" b="1" dirty="0">
                <a:solidFill>
                  <a:srgbClr val="960000"/>
                </a:solidFill>
                <a:latin typeface="Book Antiqua" pitchFamily="18" charset="0"/>
              </a:rPr>
              <a:t/>
            </a:r>
            <a:br>
              <a:rPr lang="ru-RU" sz="2400" b="1" dirty="0">
                <a:solidFill>
                  <a:srgbClr val="960000"/>
                </a:solidFill>
                <a:latin typeface="Book Antiqua" pitchFamily="18" charset="0"/>
              </a:rPr>
            </a:br>
            <a:r>
              <a:rPr lang="ru-RU" sz="2400" b="1" dirty="0">
                <a:solidFill>
                  <a:srgbClr val="960000"/>
                </a:solidFill>
                <a:latin typeface="Book Antiqua" pitchFamily="18" charset="0"/>
              </a:rPr>
              <a:t> </a:t>
            </a:r>
            <a:br>
              <a:rPr lang="ru-RU" sz="2400" b="1" dirty="0">
                <a:solidFill>
                  <a:srgbClr val="960000"/>
                </a:solidFill>
                <a:latin typeface="Book Antiqua" pitchFamily="18" charset="0"/>
              </a:rPr>
            </a:br>
            <a:r>
              <a:rPr lang="ru-RU" sz="2400" b="1" dirty="0">
                <a:solidFill>
                  <a:srgbClr val="960000"/>
                </a:solidFill>
                <a:latin typeface="Book Antiqua" pitchFamily="18" charset="0"/>
              </a:rPr>
              <a:t/>
            </a:r>
            <a:br>
              <a:rPr lang="ru-RU" sz="2400" b="1" dirty="0">
                <a:solidFill>
                  <a:srgbClr val="960000"/>
                </a:solidFill>
                <a:latin typeface="Book Antiqua" pitchFamily="18" charset="0"/>
              </a:rPr>
            </a:br>
            <a:endParaRPr lang="ru-RU" sz="2400" b="1" dirty="0">
              <a:solidFill>
                <a:srgbClr val="960000"/>
              </a:solidFill>
              <a:latin typeface="Book Antiqua" pitchFamily="18" charset="0"/>
            </a:endParaRPr>
          </a:p>
        </p:txBody>
      </p:sp>
      <p:pic>
        <p:nvPicPr>
          <p:cNvPr id="55298" name="Picture 2" descr="https://ama-sgu.narod.ru/img/03/03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620688"/>
            <a:ext cx="3744416" cy="56494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00662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5156886-FE82-4197-BE12-58EBB69A3DB0}"/>
              </a:ext>
            </a:extLst>
          </p:cNvPr>
          <p:cNvSpPr txBox="1">
            <a:spLocks/>
          </p:cNvSpPr>
          <p:nvPr/>
        </p:nvSpPr>
        <p:spPr>
          <a:xfrm>
            <a:off x="3024336" y="1196752"/>
            <a:ext cx="6084168" cy="14818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r" defTabSz="685800">
              <a:lnSpc>
                <a:spcPct val="90000"/>
              </a:lnSpc>
              <a:spcBef>
                <a:spcPct val="0"/>
              </a:spcBef>
            </a:pPr>
            <a:r>
              <a:rPr lang="ru-RU" sz="2400" b="1" u="sng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Владимир Григорьевич </a:t>
            </a:r>
            <a:r>
              <a:rPr lang="ru-RU" sz="2400" b="1" u="sng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Борухович</a:t>
            </a:r>
          </a:p>
          <a:p>
            <a:pPr lvl="0" algn="r" defTabSz="685800">
              <a:lnSpc>
                <a:spcPct val="90000"/>
              </a:lnSpc>
              <a:spcBef>
                <a:spcPct val="0"/>
              </a:spcBef>
            </a:pPr>
            <a:r>
              <a:rPr lang="de-DE" sz="2400" b="1" dirty="0" smtClean="0">
                <a:solidFill>
                  <a:prstClr val="black"/>
                </a:solidFill>
                <a:latin typeface="Book Antiqua" pitchFamily="18" charset="0"/>
              </a:rPr>
              <a:t>(</a:t>
            </a:r>
            <a:r>
              <a:rPr lang="de-DE" sz="2400" b="1" dirty="0" smtClean="0">
                <a:solidFill>
                  <a:prstClr val="black"/>
                </a:solidFill>
                <a:latin typeface="Book Antiqua" pitchFamily="18" charset="0"/>
              </a:rPr>
              <a:t>19</a:t>
            </a:r>
            <a:r>
              <a:rPr lang="ru-RU" sz="2400" b="1" dirty="0" smtClean="0">
                <a:solidFill>
                  <a:prstClr val="black"/>
                </a:solidFill>
                <a:latin typeface="Book Antiqua" pitchFamily="18" charset="0"/>
              </a:rPr>
              <a:t>2</a:t>
            </a:r>
            <a:r>
              <a:rPr lang="de-DE" sz="2400" b="1" dirty="0" smtClean="0">
                <a:solidFill>
                  <a:prstClr val="black"/>
                </a:solidFill>
                <a:latin typeface="Book Antiqua" pitchFamily="18" charset="0"/>
              </a:rPr>
              <a:t>0—</a:t>
            </a:r>
            <a:r>
              <a:rPr lang="ru-RU" sz="2400" b="1" dirty="0" smtClean="0">
                <a:solidFill>
                  <a:prstClr val="black"/>
                </a:solidFill>
                <a:latin typeface="Book Antiqua" pitchFamily="18" charset="0"/>
              </a:rPr>
              <a:t>2007</a:t>
            </a:r>
            <a:r>
              <a:rPr lang="de-DE" sz="2400" b="1" dirty="0" smtClean="0">
                <a:solidFill>
                  <a:prstClr val="black"/>
                </a:solidFill>
                <a:latin typeface="Book Antiqua" pitchFamily="18" charset="0"/>
              </a:rPr>
              <a:t>)</a:t>
            </a:r>
            <a:endParaRPr lang="de-DE" sz="2400" b="1" dirty="0" smtClean="0">
              <a:solidFill>
                <a:prstClr val="black"/>
              </a:solidFill>
              <a:latin typeface="Book Antiqua" pitchFamily="18" charset="0"/>
            </a:endParaRPr>
          </a:p>
          <a:p>
            <a:pPr algn="ctr" defTabSz="685800">
              <a:lnSpc>
                <a:spcPct val="90000"/>
              </a:lnSpc>
              <a:spcBef>
                <a:spcPct val="0"/>
              </a:spcBef>
            </a:pPr>
            <a:endParaRPr lang="de-DE" sz="1400" b="1" u="sng" dirty="0">
              <a:solidFill>
                <a:prstClr val="black"/>
              </a:solidFill>
              <a:latin typeface="Book Antiqua" panose="02040602050305030304" pitchFamily="18" charset="0"/>
            </a:endParaRPr>
          </a:p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> </a:t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  <a:t/>
            </a:r>
            <a:b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</a:br>
            <a:endParaRPr lang="ru-RU" sz="2400" b="1" dirty="0">
              <a:solidFill>
                <a:srgbClr val="960000"/>
              </a:solidFill>
              <a:latin typeface="DS Greece" panose="03030000000000000000" pitchFamily="66" charset="-52"/>
            </a:endParaRPr>
          </a:p>
        </p:txBody>
      </p:sp>
      <p:pic>
        <p:nvPicPr>
          <p:cNvPr id="41986" name="Picture 2" descr="C:\Users\user\OneDrive\Desktop\Кафедра_фото\Boruch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928" y="882873"/>
            <a:ext cx="3731024" cy="56424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00662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5156886-FE82-4197-BE12-58EBB69A3DB0}"/>
              </a:ext>
            </a:extLst>
          </p:cNvPr>
          <p:cNvSpPr txBox="1">
            <a:spLocks/>
          </p:cNvSpPr>
          <p:nvPr/>
        </p:nvSpPr>
        <p:spPr>
          <a:xfrm>
            <a:off x="3960440" y="548680"/>
            <a:ext cx="5183560" cy="14818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400" b="1" u="sng" dirty="0">
                <a:solidFill>
                  <a:prstClr val="black"/>
                </a:solidFill>
                <a:latin typeface="Book Antiqua" panose="02040602050305030304" pitchFamily="18" charset="0"/>
              </a:rPr>
              <a:t>Виктор Николаевич Парфенов</a:t>
            </a:r>
            <a:endParaRPr lang="de-DE" sz="1400" b="1" u="sng" dirty="0">
              <a:solidFill>
                <a:prstClr val="black"/>
              </a:solidFill>
              <a:latin typeface="Book Antiqua" panose="02040602050305030304" pitchFamily="18" charset="0"/>
            </a:endParaRPr>
          </a:p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> </a:t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  <a:t/>
            </a:r>
            <a:b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</a:br>
            <a:endParaRPr lang="ru-RU" sz="2400" b="1" dirty="0">
              <a:solidFill>
                <a:srgbClr val="960000"/>
              </a:solidFill>
              <a:latin typeface="DS Greece" panose="03030000000000000000" pitchFamily="66" charset="-52"/>
            </a:endParaRPr>
          </a:p>
        </p:txBody>
      </p:sp>
      <p:pic>
        <p:nvPicPr>
          <p:cNvPr id="43012" name="Picture 4" descr="\\10.0.69.11\царь\12_Маша\Конференции\ЮВЕНТА\Ювента 2012\фото_Ювента\103MSDCF\DSC004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2164" y="908720"/>
            <a:ext cx="7036140" cy="52771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00662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5156886-FE82-4197-BE12-58EBB69A3DB0}"/>
              </a:ext>
            </a:extLst>
          </p:cNvPr>
          <p:cNvSpPr txBox="1">
            <a:spLocks/>
          </p:cNvSpPr>
          <p:nvPr/>
        </p:nvSpPr>
        <p:spPr>
          <a:xfrm>
            <a:off x="3779912" y="1083072"/>
            <a:ext cx="5183560" cy="14818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r" defTabSz="685800">
              <a:lnSpc>
                <a:spcPct val="90000"/>
              </a:lnSpc>
              <a:spcBef>
                <a:spcPct val="0"/>
              </a:spcBef>
            </a:pPr>
            <a:r>
              <a:rPr lang="ru-RU" sz="2400" b="1" u="sng" dirty="0">
                <a:solidFill>
                  <a:prstClr val="black"/>
                </a:solidFill>
                <a:latin typeface="Book Antiqua" panose="02040602050305030304" pitchFamily="18" charset="0"/>
              </a:rPr>
              <a:t>Таисия Павловна </a:t>
            </a:r>
            <a:r>
              <a:rPr lang="ru-RU" sz="2400" b="1" u="sng" dirty="0" err="1">
                <a:solidFill>
                  <a:prstClr val="black"/>
                </a:solidFill>
                <a:latin typeface="Book Antiqua" panose="02040602050305030304" pitchFamily="18" charset="0"/>
              </a:rPr>
              <a:t>Кац</a:t>
            </a:r>
            <a:endParaRPr lang="de-DE" sz="1400" b="1" u="sng" dirty="0">
              <a:solidFill>
                <a:prstClr val="black"/>
              </a:solidFill>
              <a:latin typeface="Book Antiqua" panose="02040602050305030304" pitchFamily="18" charset="0"/>
            </a:endParaRPr>
          </a:p>
          <a:p>
            <a:pPr lvl="0" algn="r" defTabSz="685800">
              <a:lnSpc>
                <a:spcPct val="90000"/>
              </a:lnSpc>
              <a:spcBef>
                <a:spcPct val="0"/>
              </a:spcBef>
            </a:pPr>
            <a:r>
              <a:rPr lang="de-DE" sz="2400" b="1" dirty="0" smtClean="0">
                <a:solidFill>
                  <a:prstClr val="black"/>
                </a:solidFill>
                <a:latin typeface="Book Antiqua" pitchFamily="18" charset="0"/>
              </a:rPr>
              <a:t>(</a:t>
            </a:r>
            <a:r>
              <a:rPr lang="de-DE" sz="2400" b="1" dirty="0" smtClean="0">
                <a:solidFill>
                  <a:prstClr val="black"/>
                </a:solidFill>
                <a:latin typeface="Book Antiqua" pitchFamily="18" charset="0"/>
              </a:rPr>
              <a:t>19</a:t>
            </a:r>
            <a:r>
              <a:rPr lang="ru-RU" sz="2400" b="1" dirty="0" smtClean="0">
                <a:solidFill>
                  <a:prstClr val="black"/>
                </a:solidFill>
                <a:latin typeface="Book Antiqua" pitchFamily="18" charset="0"/>
              </a:rPr>
              <a:t>36</a:t>
            </a:r>
            <a:r>
              <a:rPr lang="de-DE" sz="2400" b="1" dirty="0" smtClean="0">
                <a:solidFill>
                  <a:prstClr val="black"/>
                </a:solidFill>
                <a:latin typeface="Book Antiqua" pitchFamily="18" charset="0"/>
              </a:rPr>
              <a:t>—</a:t>
            </a:r>
            <a:r>
              <a:rPr lang="ru-RU" sz="2400" b="1" dirty="0" smtClean="0">
                <a:solidFill>
                  <a:prstClr val="black"/>
                </a:solidFill>
                <a:latin typeface="Book Antiqua" pitchFamily="18" charset="0"/>
              </a:rPr>
              <a:t>2013</a:t>
            </a:r>
            <a:r>
              <a:rPr lang="de-DE" sz="2400" b="1" dirty="0" smtClean="0">
                <a:solidFill>
                  <a:prstClr val="black"/>
                </a:solidFill>
                <a:latin typeface="Book Antiqua" pitchFamily="18" charset="0"/>
              </a:rPr>
              <a:t>)</a:t>
            </a:r>
            <a:endParaRPr lang="de-DE" sz="2400" b="1" dirty="0" smtClean="0">
              <a:solidFill>
                <a:prstClr val="black"/>
              </a:solidFill>
              <a:latin typeface="Book Antiqua" pitchFamily="18" charset="0"/>
            </a:endParaRPr>
          </a:p>
          <a:p>
            <a:pPr algn="r" defTabSz="685800">
              <a:lnSpc>
                <a:spcPct val="90000"/>
              </a:lnSpc>
              <a:spcBef>
                <a:spcPct val="0"/>
              </a:spcBef>
            </a:pPr>
            <a: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> </a:t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  <a:t/>
            </a:r>
            <a:b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</a:br>
            <a:endParaRPr lang="ru-RU" sz="2400" b="1" dirty="0">
              <a:solidFill>
                <a:srgbClr val="960000"/>
              </a:solidFill>
              <a:latin typeface="DS Greece" panose="03030000000000000000" pitchFamily="66" charset="-52"/>
            </a:endParaRPr>
          </a:p>
        </p:txBody>
      </p:sp>
      <p:pic>
        <p:nvPicPr>
          <p:cNvPr id="32769" name="Picture 1" descr="C:\Users\user\OneDrive\Desktop\Кафедра_фото\Кац Т.П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24744"/>
            <a:ext cx="6528200" cy="48965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00662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C:\Users\user\OneDrive\Desktop\Кафедра_фото\Кац_Афины_2010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908720"/>
            <a:ext cx="5544616" cy="5475824"/>
          </a:xfrm>
          <a:prstGeom prst="rect">
            <a:avLst/>
          </a:prstGeom>
          <a:noFill/>
        </p:spPr>
      </p:pic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C5156886-FE82-4197-BE12-58EBB69A3DB0}"/>
              </a:ext>
            </a:extLst>
          </p:cNvPr>
          <p:cNvSpPr txBox="1">
            <a:spLocks/>
          </p:cNvSpPr>
          <p:nvPr/>
        </p:nvSpPr>
        <p:spPr>
          <a:xfrm>
            <a:off x="3779912" y="1083072"/>
            <a:ext cx="5183560" cy="14818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r" defTabSz="685800">
              <a:lnSpc>
                <a:spcPct val="90000"/>
              </a:lnSpc>
              <a:spcBef>
                <a:spcPct val="0"/>
              </a:spcBef>
            </a:pPr>
            <a:r>
              <a:rPr lang="ru-RU" sz="2400" b="1" u="sng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Владимир Иванович </a:t>
            </a:r>
            <a:r>
              <a:rPr lang="ru-RU" sz="2400" b="1" u="sng" dirty="0" err="1" smtClean="0">
                <a:solidFill>
                  <a:prstClr val="black"/>
                </a:solidFill>
                <a:latin typeface="Book Antiqua" panose="02040602050305030304" pitchFamily="18" charset="0"/>
              </a:rPr>
              <a:t>Кац</a:t>
            </a:r>
            <a:endParaRPr lang="de-DE" sz="1400" b="1" u="sng" dirty="0">
              <a:solidFill>
                <a:prstClr val="black"/>
              </a:solidFill>
              <a:latin typeface="Book Antiqua" panose="02040602050305030304" pitchFamily="18" charset="0"/>
            </a:endParaRPr>
          </a:p>
          <a:p>
            <a:pPr lvl="0" algn="r" defTabSz="685800">
              <a:lnSpc>
                <a:spcPct val="90000"/>
              </a:lnSpc>
              <a:spcBef>
                <a:spcPct val="0"/>
              </a:spcBef>
            </a:pPr>
            <a:r>
              <a:rPr lang="de-DE" sz="2400" b="1" dirty="0" smtClean="0">
                <a:solidFill>
                  <a:prstClr val="black"/>
                </a:solidFill>
                <a:latin typeface="Book Antiqua" pitchFamily="18" charset="0"/>
              </a:rPr>
              <a:t>(</a:t>
            </a:r>
            <a:r>
              <a:rPr lang="de-DE" sz="2400" b="1" dirty="0" smtClean="0">
                <a:solidFill>
                  <a:prstClr val="black"/>
                </a:solidFill>
                <a:latin typeface="Book Antiqua" pitchFamily="18" charset="0"/>
              </a:rPr>
              <a:t>19</a:t>
            </a:r>
            <a:r>
              <a:rPr lang="ru-RU" sz="2400" b="1" dirty="0" smtClean="0">
                <a:solidFill>
                  <a:prstClr val="black"/>
                </a:solidFill>
                <a:latin typeface="Book Antiqua" pitchFamily="18" charset="0"/>
              </a:rPr>
              <a:t>37</a:t>
            </a:r>
            <a:r>
              <a:rPr lang="de-DE" sz="2400" b="1" dirty="0" smtClean="0">
                <a:solidFill>
                  <a:prstClr val="black"/>
                </a:solidFill>
                <a:latin typeface="Book Antiqua" pitchFamily="18" charset="0"/>
              </a:rPr>
              <a:t>—</a:t>
            </a:r>
            <a:r>
              <a:rPr lang="ru-RU" sz="2400" b="1" dirty="0" smtClean="0">
                <a:solidFill>
                  <a:prstClr val="black"/>
                </a:solidFill>
                <a:latin typeface="Book Antiqua" pitchFamily="18" charset="0"/>
              </a:rPr>
              <a:t>2023</a:t>
            </a:r>
            <a:r>
              <a:rPr lang="de-DE" sz="2400" b="1" dirty="0" smtClean="0">
                <a:solidFill>
                  <a:prstClr val="black"/>
                </a:solidFill>
                <a:latin typeface="Book Antiqua" pitchFamily="18" charset="0"/>
              </a:rPr>
              <a:t>)</a:t>
            </a:r>
            <a:endParaRPr lang="de-DE" sz="2400" b="1" dirty="0" smtClean="0">
              <a:solidFill>
                <a:prstClr val="black"/>
              </a:solidFill>
              <a:latin typeface="Book Antiqua" pitchFamily="18" charset="0"/>
            </a:endParaRPr>
          </a:p>
          <a:p>
            <a:pPr algn="r" defTabSz="685800">
              <a:lnSpc>
                <a:spcPct val="90000"/>
              </a:lnSpc>
              <a:spcBef>
                <a:spcPct val="0"/>
              </a:spcBef>
            </a:pPr>
            <a: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> </a:t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  <a:t/>
            </a:r>
            <a:b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</a:br>
            <a:endParaRPr lang="ru-RU" sz="2400" b="1" dirty="0">
              <a:solidFill>
                <a:srgbClr val="960000"/>
              </a:solidFill>
              <a:latin typeface="DS Greece" panose="03030000000000000000" pitchFamily="66" charset="-5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0662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5156886-FE82-4197-BE12-58EBB69A3DB0}"/>
              </a:ext>
            </a:extLst>
          </p:cNvPr>
          <p:cNvSpPr txBox="1">
            <a:spLocks/>
          </p:cNvSpPr>
          <p:nvPr/>
        </p:nvSpPr>
        <p:spPr>
          <a:xfrm>
            <a:off x="4284984" y="651024"/>
            <a:ext cx="5183560" cy="14818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400" b="1" u="sng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Сергей Юрьевич Монахов</a:t>
            </a:r>
            <a:endParaRPr lang="de-DE" sz="1400" b="1" u="sng" dirty="0">
              <a:solidFill>
                <a:prstClr val="black"/>
              </a:solidFill>
              <a:latin typeface="Book Antiqua" panose="02040602050305030304" pitchFamily="18" charset="0"/>
            </a:endParaRPr>
          </a:p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> </a:t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  <a:t/>
            </a:r>
            <a:b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</a:br>
            <a:endParaRPr lang="ru-RU" sz="2400" b="1" dirty="0">
              <a:solidFill>
                <a:srgbClr val="960000"/>
              </a:solidFill>
              <a:latin typeface="DS Greece" panose="03030000000000000000" pitchFamily="66" charset="-52"/>
            </a:endParaRPr>
          </a:p>
        </p:txBody>
      </p:sp>
      <p:pic>
        <p:nvPicPr>
          <p:cNvPr id="28673" name="Picture 1" descr="C:\Users\user\OneDrive\Desktop\премия\картинки\dsc043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3907" y="908720"/>
            <a:ext cx="7096405" cy="53285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00662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5156886-FE82-4197-BE12-58EBB69A3DB0}"/>
              </a:ext>
            </a:extLst>
          </p:cNvPr>
          <p:cNvSpPr txBox="1">
            <a:spLocks/>
          </p:cNvSpPr>
          <p:nvPr/>
        </p:nvSpPr>
        <p:spPr>
          <a:xfrm>
            <a:off x="4068960" y="579016"/>
            <a:ext cx="5183560" cy="14818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400" b="1" u="sng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Владимир Иванович </a:t>
            </a:r>
            <a:r>
              <a:rPr lang="ru-RU" sz="2400" b="1" u="sng" dirty="0" err="1" smtClean="0">
                <a:solidFill>
                  <a:prstClr val="black"/>
                </a:solidFill>
                <a:latin typeface="Book Antiqua" panose="02040602050305030304" pitchFamily="18" charset="0"/>
              </a:rPr>
              <a:t>Кащеев</a:t>
            </a:r>
            <a:endParaRPr lang="de-DE" sz="1400" b="1" u="sng" dirty="0">
              <a:solidFill>
                <a:prstClr val="black"/>
              </a:solidFill>
              <a:latin typeface="Book Antiqua" panose="02040602050305030304" pitchFamily="18" charset="0"/>
            </a:endParaRPr>
          </a:p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> </a:t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  <a:t/>
            </a:r>
            <a:b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</a:br>
            <a:endParaRPr lang="ru-RU" sz="2400" b="1" dirty="0">
              <a:solidFill>
                <a:srgbClr val="960000"/>
              </a:solidFill>
              <a:latin typeface="DS Greece" panose="03030000000000000000" pitchFamily="66" charset="-52"/>
            </a:endParaRPr>
          </a:p>
        </p:txBody>
      </p:sp>
      <p:pic>
        <p:nvPicPr>
          <p:cNvPr id="27650" name="Picture 2" descr="https://sun9-21.userapi.com/impg/627zapvxRvJVSWk05pDnWbjcC-Y-pM4clEuAIA/m6vxyTluM4g.jpg?size=1440x2160&amp;quality=95&amp;sign=1ea3220ad1161b90febd084694c762bb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692696"/>
            <a:ext cx="3816424" cy="57246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00662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5156886-FE82-4197-BE12-58EBB69A3DB0}"/>
              </a:ext>
            </a:extLst>
          </p:cNvPr>
          <p:cNvSpPr txBox="1">
            <a:spLocks/>
          </p:cNvSpPr>
          <p:nvPr/>
        </p:nvSpPr>
        <p:spPr>
          <a:xfrm>
            <a:off x="3851920" y="723032"/>
            <a:ext cx="5183560" cy="14818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400" b="1" u="sng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Евгений Владимирович Смыков</a:t>
            </a:r>
            <a:endParaRPr lang="de-DE" sz="1400" b="1" u="sng" dirty="0">
              <a:solidFill>
                <a:prstClr val="black"/>
              </a:solidFill>
              <a:latin typeface="Book Antiqua" panose="02040602050305030304" pitchFamily="18" charset="0"/>
            </a:endParaRPr>
          </a:p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> </a:t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  <a:t/>
            </a:r>
            <a:b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</a:br>
            <a:endParaRPr lang="ru-RU" sz="2400" b="1" dirty="0">
              <a:solidFill>
                <a:srgbClr val="960000"/>
              </a:solidFill>
              <a:latin typeface="DS Greece" panose="03030000000000000000" pitchFamily="66" charset="-52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65816B7-F8D4-4EB5-83D6-DC0437D7C65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052736"/>
            <a:ext cx="7235390" cy="48245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00662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5156886-FE82-4197-BE12-58EBB69A3DB0}"/>
              </a:ext>
            </a:extLst>
          </p:cNvPr>
          <p:cNvSpPr txBox="1">
            <a:spLocks/>
          </p:cNvSpPr>
          <p:nvPr/>
        </p:nvSpPr>
        <p:spPr>
          <a:xfrm>
            <a:off x="4140968" y="651024"/>
            <a:ext cx="5183560" cy="14818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400" b="1" u="sng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Сергей Николаевич Ахиев</a:t>
            </a:r>
            <a:endParaRPr lang="de-DE" sz="1400" b="1" u="sng" dirty="0">
              <a:solidFill>
                <a:prstClr val="black"/>
              </a:solidFill>
              <a:latin typeface="Book Antiqua" panose="02040602050305030304" pitchFamily="18" charset="0"/>
            </a:endParaRPr>
          </a:p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> </a:t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  <a:t/>
            </a:r>
            <a:b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</a:br>
            <a:endParaRPr lang="ru-RU" sz="2400" b="1" dirty="0">
              <a:solidFill>
                <a:srgbClr val="960000"/>
              </a:solidFill>
              <a:latin typeface="DS Greece" panose="03030000000000000000" pitchFamily="66" charset="-52"/>
            </a:endParaRPr>
          </a:p>
        </p:txBody>
      </p:sp>
      <p:pic>
        <p:nvPicPr>
          <p:cNvPr id="26626" name="Picture 2" descr="https://sun9-66.userapi.com/impg/Lg-ffYluuGYI6Ff7uMC-OS9so7z_XcyeF4CFkg/59cfvjUCv7Q.jpg?size=2560x1707&amp;quality=95&amp;sign=3b352e87a7c3c49b838e30a5c8fe2f02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836712"/>
            <a:ext cx="7667354" cy="51125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00662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5156886-FE82-4197-BE12-58EBB69A3DB0}"/>
              </a:ext>
            </a:extLst>
          </p:cNvPr>
          <p:cNvSpPr txBox="1">
            <a:spLocks/>
          </p:cNvSpPr>
          <p:nvPr/>
        </p:nvSpPr>
        <p:spPr>
          <a:xfrm>
            <a:off x="5005064" y="548680"/>
            <a:ext cx="3887416" cy="14818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r" defTabSz="685800">
              <a:lnSpc>
                <a:spcPct val="90000"/>
              </a:lnSpc>
              <a:spcBef>
                <a:spcPct val="0"/>
              </a:spcBef>
            </a:pPr>
            <a:r>
              <a:rPr lang="ru-RU" sz="2400" b="1" u="sng" dirty="0">
                <a:solidFill>
                  <a:prstClr val="black"/>
                </a:solidFill>
                <a:latin typeface="Book Antiqua" panose="02040602050305030304" pitchFamily="18" charset="0"/>
              </a:rPr>
              <a:t>Штатный состав</a:t>
            </a:r>
            <a:endParaRPr lang="de-DE" sz="1400" b="1" u="sng" dirty="0">
              <a:solidFill>
                <a:prstClr val="black"/>
              </a:solidFill>
              <a:latin typeface="Book Antiqua" panose="02040602050305030304" pitchFamily="18" charset="0"/>
            </a:endParaRPr>
          </a:p>
          <a:p>
            <a:pPr algn="r" defTabSz="685800">
              <a:lnSpc>
                <a:spcPct val="90000"/>
              </a:lnSpc>
              <a:spcBef>
                <a:spcPct val="0"/>
              </a:spcBef>
            </a:pPr>
            <a: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> </a:t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  <a:t/>
            </a:r>
            <a:b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</a:br>
            <a:endParaRPr lang="ru-RU" sz="2400" b="1" dirty="0">
              <a:solidFill>
                <a:srgbClr val="960000"/>
              </a:solidFill>
              <a:latin typeface="DS Greece" panose="03030000000000000000" pitchFamily="66" charset="-52"/>
            </a:endParaRPr>
          </a:p>
        </p:txBody>
      </p:sp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221517" y="692696"/>
            <a:ext cx="8670963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заведующий кафедрой: профессор, д.и.н. Монахов Сергей Юрьевич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профессор, д.и.н. </a:t>
            </a:r>
            <a:r>
              <a:rPr kumimoji="0" 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Кащеев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 Владимир Иванович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доцент, к.и.н. Ахиев Сергей Николаевич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доцент, к.и.н. Смыков Евгений Владимирович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доцент, к.и.н. </a:t>
            </a:r>
            <a:r>
              <a:rPr kumimoji="0" 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Чурекова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 Наталия Борисовна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ассистент, магистр истории Долгова Татьяна Алексеевна</a:t>
            </a:r>
          </a:p>
          <a:p>
            <a:pPr marL="0" marR="0" lvl="0" indent="0" algn="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ассистент, магистр истории Растегаева Мария Николаевна</a:t>
            </a: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cs typeface="Arial" pitchFamily="34" charset="0"/>
              </a:rPr>
              <a:t> 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cs typeface="Arial" pitchFamily="34" charset="0"/>
            </a:endParaRPr>
          </a:p>
        </p:txBody>
      </p:sp>
      <p:pic>
        <p:nvPicPr>
          <p:cNvPr id="2050" name="Picture 2" descr="QR-код">
            <a:extLst>
              <a:ext uri="{FF2B5EF4-FFF2-40B4-BE49-F238E27FC236}">
                <a16:creationId xmlns="" xmlns:a16="http://schemas.microsoft.com/office/drawing/2014/main" id="{83FEF613-FE1D-40F3-8FFD-A658AA616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81128"/>
            <a:ext cx="1800051" cy="18000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00662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5156886-FE82-4197-BE12-58EBB69A3DB0}"/>
              </a:ext>
            </a:extLst>
          </p:cNvPr>
          <p:cNvSpPr txBox="1">
            <a:spLocks/>
          </p:cNvSpPr>
          <p:nvPr/>
        </p:nvSpPr>
        <p:spPr>
          <a:xfrm>
            <a:off x="4068960" y="692696"/>
            <a:ext cx="5183560" cy="14818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400" b="1" u="sng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Наталия Борисовна </a:t>
            </a:r>
            <a:r>
              <a:rPr lang="ru-RU" sz="2400" b="1" u="sng" dirty="0" err="1" smtClean="0">
                <a:solidFill>
                  <a:prstClr val="black"/>
                </a:solidFill>
                <a:latin typeface="Book Antiqua" panose="02040602050305030304" pitchFamily="18" charset="0"/>
              </a:rPr>
              <a:t>Чурекова</a:t>
            </a:r>
            <a:endParaRPr lang="de-DE" sz="1400" b="1" u="sng" dirty="0">
              <a:solidFill>
                <a:prstClr val="black"/>
              </a:solidFill>
              <a:latin typeface="Book Antiqua" panose="02040602050305030304" pitchFamily="18" charset="0"/>
            </a:endParaRPr>
          </a:p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> </a:t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  <a:t/>
            </a:r>
            <a:b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</a:br>
            <a:endParaRPr lang="ru-RU" sz="2400" b="1" dirty="0">
              <a:solidFill>
                <a:srgbClr val="960000"/>
              </a:solidFill>
              <a:latin typeface="DS Greece" panose="03030000000000000000" pitchFamily="66" charset="-52"/>
            </a:endParaRPr>
          </a:p>
        </p:txBody>
      </p:sp>
      <p:pic>
        <p:nvPicPr>
          <p:cNvPr id="24578" name="Picture 2" descr="https://sun9-41.userapi.com/impg/bxrFIvlMo76gKw-eu8l3Atry1LbQV0sU_1K3hg/OURR52811ro.jpg?size=2560x1707&amp;quality=95&amp;sign=9d862f91f424fab4c8c828373fd8aea8&amp;type=album"/>
          <p:cNvPicPr>
            <a:picLocks noChangeAspect="1" noChangeArrowheads="1"/>
          </p:cNvPicPr>
          <p:nvPr/>
        </p:nvPicPr>
        <p:blipFill>
          <a:blip r:embed="rId3" cstate="print"/>
          <a:srcRect r="14983"/>
          <a:stretch>
            <a:fillRect/>
          </a:stretch>
        </p:blipFill>
        <p:spPr bwMode="auto">
          <a:xfrm>
            <a:off x="539552" y="969460"/>
            <a:ext cx="6624736" cy="51958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00662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5156886-FE82-4197-BE12-58EBB69A3DB0}"/>
              </a:ext>
            </a:extLst>
          </p:cNvPr>
          <p:cNvSpPr txBox="1">
            <a:spLocks/>
          </p:cNvSpPr>
          <p:nvPr/>
        </p:nvSpPr>
        <p:spPr>
          <a:xfrm>
            <a:off x="2195736" y="548680"/>
            <a:ext cx="6948264" cy="14818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400" b="1" u="sng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Кафедра истории древнего мира в 2016 г. </a:t>
            </a:r>
            <a:endParaRPr lang="de-DE" sz="1400" b="1" u="sng" dirty="0">
              <a:solidFill>
                <a:prstClr val="black"/>
              </a:solidFill>
              <a:latin typeface="Book Antiqua" panose="02040602050305030304" pitchFamily="18" charset="0"/>
            </a:endParaRPr>
          </a:p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> </a:t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  <a:t/>
            </a:r>
            <a:b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</a:br>
            <a:endParaRPr lang="ru-RU" sz="2400" b="1" dirty="0">
              <a:solidFill>
                <a:srgbClr val="960000"/>
              </a:solidFill>
              <a:latin typeface="DS Greece" panose="03030000000000000000" pitchFamily="66" charset="-52"/>
            </a:endParaRPr>
          </a:p>
        </p:txBody>
      </p:sp>
      <p:pic>
        <p:nvPicPr>
          <p:cNvPr id="48131" name="Picture 3" descr="C:\Users\user\OneDrive\Desktop\Кафедра_фото\Кафедра_2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2696"/>
            <a:ext cx="9144000" cy="609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00662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86" name="Picture 42" descr="https://old.sgu.ru/sites/default/files/u1728/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4617392"/>
            <a:ext cx="1780434" cy="234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7380" name="Picture 36" descr="https://old.sgu.ru/sites/default/files/u1728/03.jpg"/>
          <p:cNvPicPr>
            <a:picLocks noChangeAspect="1" noChangeArrowheads="1"/>
          </p:cNvPicPr>
          <p:nvPr/>
        </p:nvPicPr>
        <p:blipFill>
          <a:blip r:embed="rId4" cstate="print"/>
          <a:srcRect l="6671" t="3077" r="4242"/>
          <a:stretch>
            <a:fillRect/>
          </a:stretch>
        </p:blipFill>
        <p:spPr bwMode="auto">
          <a:xfrm>
            <a:off x="4499992" y="4653136"/>
            <a:ext cx="1512168" cy="2267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7372" name="Picture 28" descr="Керамические клейма Херсонеса Таврического. Каталог определитель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2040" y="4509120"/>
            <a:ext cx="1879800" cy="234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7366" name="Picture 22" descr="https://www.koob.ru/foto/book/7315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13868" y="44624"/>
            <a:ext cx="1470300" cy="234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7388" name="Picture 44" descr="Владимир Григорьевич Борухович в воспоминаниях и письмах 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2051" y="44624"/>
            <a:ext cx="1504285" cy="234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7346" name="AutoShape 2" descr="Сулла | Смыков Евгений Владимирович, Короленков Антон Викторович  #1"/>
          <p:cNvSpPr>
            <a:spLocks noChangeAspect="1" noChangeArrowheads="1"/>
          </p:cNvSpPr>
          <p:nvPr/>
        </p:nvSpPr>
        <p:spPr bwMode="auto">
          <a:xfrm>
            <a:off x="155575" y="-288479"/>
            <a:ext cx="304800" cy="3048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7348" name="AutoShape 4" descr="Сулла | Смыков Евгений Владимирович, Короленков Антон Викторович  #1"/>
          <p:cNvSpPr>
            <a:spLocks noChangeAspect="1" noChangeArrowheads="1"/>
          </p:cNvSpPr>
          <p:nvPr/>
        </p:nvSpPr>
        <p:spPr bwMode="auto">
          <a:xfrm>
            <a:off x="155575" y="-288479"/>
            <a:ext cx="304800" cy="3048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7350" name="AutoShape 6" descr="Сулла | Смыков Евгений Владимирович, Короленков Антон Викторович  #1"/>
          <p:cNvSpPr>
            <a:spLocks noChangeAspect="1" noChangeArrowheads="1"/>
          </p:cNvSpPr>
          <p:nvPr/>
        </p:nvSpPr>
        <p:spPr bwMode="auto">
          <a:xfrm>
            <a:off x="155575" y="-288479"/>
            <a:ext cx="304800" cy="3048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7352" name="AutoShape 8" descr="Сулла | Смыков Евгений Владимирович, Короленков Антон Викторович  #1"/>
          <p:cNvSpPr>
            <a:spLocks noChangeAspect="1" noChangeArrowheads="1"/>
          </p:cNvSpPr>
          <p:nvPr/>
        </p:nvSpPr>
        <p:spPr bwMode="auto">
          <a:xfrm>
            <a:off x="155575" y="-288479"/>
            <a:ext cx="304800" cy="3048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7354" name="Picture 10" descr="Сулла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26454" y="2348880"/>
            <a:ext cx="1534426" cy="234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7356" name="Picture 12" descr="Книга &quot;Император Цезарь Август. Армия. Война. Политика&quot; Парфенов В Н -  купить книгу в интернет-магазине «Москва» ISBN: 978-5-89329-396-8, 116686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95626" y="2348880"/>
            <a:ext cx="1518660" cy="234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7358" name="Picture 14" descr="Эллинистический мир и Рим: Война, мир и дипломатия в 220-146 гг. до н. э.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32308" y="2348880"/>
            <a:ext cx="1534426" cy="234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7360" name="Picture 16" descr="БОРУХОВИЧ В. ИСТОРИЯ ДРЕВНЕГРЕЧЕСКОЙ ЛИТЕРАТУРЫ. КЛАССИЧЕСКИЙ ПЕРИОД"/>
          <p:cNvPicPr>
            <a:picLocks noChangeAspect="1" noChangeArrowheads="1"/>
          </p:cNvPicPr>
          <p:nvPr/>
        </p:nvPicPr>
        <p:blipFill>
          <a:blip r:embed="rId11" cstate="print"/>
          <a:srcRect l="9233" t="2541" r="5582" b="5978"/>
          <a:stretch>
            <a:fillRect/>
          </a:stretch>
        </p:blipFill>
        <p:spPr bwMode="auto">
          <a:xfrm>
            <a:off x="1502118" y="44624"/>
            <a:ext cx="1495000" cy="234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7362" name="Picture 18" descr="https://www.koob.ru/foto/book/7316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987824" y="44624"/>
            <a:ext cx="1613625" cy="234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7364" name="Picture 20" descr="https://www.koob.ru/foto/book/73158.jpg"/>
          <p:cNvPicPr>
            <a:picLocks noChangeAspect="1" noChangeArrowheads="1"/>
          </p:cNvPicPr>
          <p:nvPr/>
        </p:nvPicPr>
        <p:blipFill>
          <a:blip r:embed="rId13" cstate="print"/>
          <a:srcRect l="5478" t="3780" r="6871" b="4241"/>
          <a:stretch>
            <a:fillRect/>
          </a:stretch>
        </p:blipFill>
        <p:spPr bwMode="auto">
          <a:xfrm>
            <a:off x="-36512" y="44624"/>
            <a:ext cx="1538630" cy="234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7368" name="Picture 24" descr="Panskoye I: The Monumental Building U6: Archaeological Investigations in  Western Crimea (Archaeological Investigations in Northwestern Crimea) :  Hannestad, Lise, Sceglov, Alexander, Stolba, Vladimir: Amazon.de: Bücher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-252536" y="4689400"/>
            <a:ext cx="1747980" cy="234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7370" name="Picture 26" descr="Греческие амфоры. Проблемы развития ремесла и торговли в античном мире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550790" y="2348880"/>
            <a:ext cx="1645313" cy="234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7374" name="Picture 30" descr="Хрестоматия по истории древнего мира. Эллинизм. Рим - Коллектив авторов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014286" y="2348880"/>
            <a:ext cx="1567800" cy="234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7376" name="Picture 32" descr="Монографии | СГУ - Саратовский государственный университет"/>
          <p:cNvPicPr>
            <a:picLocks noChangeAspect="1" noChangeArrowheads="1"/>
          </p:cNvPicPr>
          <p:nvPr/>
        </p:nvPicPr>
        <p:blipFill>
          <a:blip r:embed="rId17" cstate="print"/>
          <a:srcRect l="7907" r="6521"/>
          <a:stretch>
            <a:fillRect/>
          </a:stretch>
        </p:blipFill>
        <p:spPr bwMode="auto">
          <a:xfrm>
            <a:off x="3085356" y="4653136"/>
            <a:ext cx="1558652" cy="234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7378" name="Picture 34" descr="https://old.sgu.ru/sites/default/files/u1728/07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043298" y="2348880"/>
            <a:ext cx="1579500" cy="234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7382" name="Picture 38" descr="https://old.sgu.ru/sites/default/files/u1728/02.jpg"/>
          <p:cNvPicPr>
            <a:picLocks noChangeAspect="1" noChangeArrowheads="1"/>
          </p:cNvPicPr>
          <p:nvPr/>
        </p:nvPicPr>
        <p:blipFill>
          <a:blip r:embed="rId19" cstate="print"/>
          <a:srcRect l="4352"/>
          <a:stretch>
            <a:fillRect/>
          </a:stretch>
        </p:blipFill>
        <p:spPr bwMode="auto">
          <a:xfrm>
            <a:off x="6012160" y="4653136"/>
            <a:ext cx="1582538" cy="234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7384" name="Picture 40" descr="http://old.sgu.ru/sites/default/files/pictures/2014/10/07/02132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563888" y="8880"/>
            <a:ext cx="1355054" cy="234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200662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C:\Users\user\OneDrive\Desktop\премия\картинки\новые\IMG_732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7928" y="31332"/>
            <a:ext cx="9231928" cy="6277988"/>
          </a:xfrm>
          <a:prstGeom prst="rect">
            <a:avLst/>
          </a:prstGeom>
          <a:noFill/>
        </p:spPr>
      </p:pic>
      <p:pic>
        <p:nvPicPr>
          <p:cNvPr id="18435" name="Picture 3" descr="C:\Users\user\Downloads\qr-code 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4368" y="5598368"/>
            <a:ext cx="1259632" cy="12596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00662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5156886-FE82-4197-BE12-58EBB69A3DB0}"/>
              </a:ext>
            </a:extLst>
          </p:cNvPr>
          <p:cNvSpPr txBox="1">
            <a:spLocks/>
          </p:cNvSpPr>
          <p:nvPr/>
        </p:nvSpPr>
        <p:spPr>
          <a:xfrm>
            <a:off x="4355976" y="548680"/>
            <a:ext cx="5183560" cy="14818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400" b="1" u="sng" dirty="0">
                <a:solidFill>
                  <a:prstClr val="black"/>
                </a:solidFill>
                <a:latin typeface="Book Antiqua" panose="02040602050305030304" pitchFamily="18" charset="0"/>
              </a:rPr>
              <a:t>СЛОВО И АРТЕФАКТ 2024</a:t>
            </a:r>
            <a:endParaRPr lang="de-DE" sz="1400" b="1" u="sng" dirty="0">
              <a:solidFill>
                <a:prstClr val="black"/>
              </a:solidFill>
              <a:latin typeface="Book Antiqua" panose="02040602050305030304" pitchFamily="18" charset="0"/>
            </a:endParaRPr>
          </a:p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> </a:t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  <a:t/>
            </a:r>
            <a:b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</a:br>
            <a:endParaRPr lang="ru-RU" sz="2400" b="1" dirty="0">
              <a:solidFill>
                <a:srgbClr val="960000"/>
              </a:solidFill>
              <a:latin typeface="DS Greece" panose="03030000000000000000" pitchFamily="66" charset="-52"/>
            </a:endParaRPr>
          </a:p>
        </p:txBody>
      </p:sp>
      <p:pic>
        <p:nvPicPr>
          <p:cNvPr id="49154" name="Picture 2" descr="\\10.0.69.11\царь\12_Маша\Конференции\Слово 2024\слово в вди\IMG_56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53678"/>
            <a:ext cx="9250784" cy="61662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00662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C5156886-FE82-4197-BE12-58EBB69A3DB0}"/>
              </a:ext>
            </a:extLst>
          </p:cNvPr>
          <p:cNvSpPr txBox="1">
            <a:spLocks/>
          </p:cNvSpPr>
          <p:nvPr/>
        </p:nvSpPr>
        <p:spPr>
          <a:xfrm>
            <a:off x="3960440" y="548680"/>
            <a:ext cx="5183560" cy="14818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400" b="1" u="sng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«Античный </a:t>
            </a:r>
            <a:r>
              <a:rPr lang="ru-RU" sz="2400" b="1" u="sng" dirty="0">
                <a:solidFill>
                  <a:prstClr val="black"/>
                </a:solidFill>
                <a:latin typeface="Book Antiqua" panose="02040602050305030304" pitchFamily="18" charset="0"/>
              </a:rPr>
              <a:t>мир и </a:t>
            </a:r>
            <a:r>
              <a:rPr lang="ru-RU" sz="2400" b="1" u="sng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археология»</a:t>
            </a:r>
            <a:endParaRPr lang="de-DE" sz="1400" b="1" u="sng" dirty="0">
              <a:solidFill>
                <a:prstClr val="black"/>
              </a:solidFill>
              <a:latin typeface="Book Antiqua" panose="02040602050305030304" pitchFamily="18" charset="0"/>
            </a:endParaRPr>
          </a:p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> </a:t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  <a:t/>
            </a:r>
            <a:b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</a:br>
            <a:endParaRPr lang="ru-RU" sz="2400" b="1" dirty="0">
              <a:solidFill>
                <a:srgbClr val="960000"/>
              </a:solidFill>
              <a:latin typeface="DS Greece" panose="03030000000000000000" pitchFamily="66" charset="-5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03189F3-FCF3-4868-8681-6256644906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2696"/>
            <a:ext cx="1319760" cy="187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83E13C2-B343-41BF-93CF-22478E2C05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24" y="692696"/>
            <a:ext cx="1319760" cy="187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E202910-B7AF-4FC5-A14A-C6AA061D02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92696"/>
            <a:ext cx="1319760" cy="187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307A460-CDD7-445F-9E78-21E43F8696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692696"/>
            <a:ext cx="1319760" cy="187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549D20D-DDE4-4ACA-8FAC-511662DB87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692696"/>
            <a:ext cx="1319760" cy="187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FAE15217-B862-40F5-B3A6-A23A3B29E0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692696"/>
            <a:ext cx="1319760" cy="187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4CBB7DB2-EBEC-4491-B571-DA2ABA9B11C3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825690" y="692696"/>
            <a:ext cx="1318310" cy="187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E5D2A35E-E0DD-4350-889C-9425BA3515CF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2564904"/>
            <a:ext cx="1318310" cy="187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54635C08-5C83-4EE2-8591-0332C7D3ADA8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308359" y="2564904"/>
            <a:ext cx="1319425" cy="18735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42BC962F-DF71-4FDC-A79F-165662BF0E3C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627784" y="2564904"/>
            <a:ext cx="1318310" cy="187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97621F8D-F433-4BCC-927A-FF7ACAC969D2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923928" y="2564904"/>
            <a:ext cx="1318310" cy="187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BF483852-23D0-4D96-944A-63881FE786FD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220072" y="2564904"/>
            <a:ext cx="1318310" cy="187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11D834FC-27D2-4462-AB60-79C53D168998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516216" y="2564904"/>
            <a:ext cx="1318309" cy="187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E02F5E7F-720B-4F17-9933-251BEDFF0BF0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825690" y="2564904"/>
            <a:ext cx="1318310" cy="187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42B4F0C7-6AA7-4F89-8D7A-EF53C261CD16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0" y="4437112"/>
            <a:ext cx="1318310" cy="187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16E3BF12-E110-47DF-B30B-F10D454D68C7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309474" y="4437112"/>
            <a:ext cx="1318310" cy="187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">
            <a:extLst>
              <a:ext uri="{FF2B5EF4-FFF2-40B4-BE49-F238E27FC236}">
                <a16:creationId xmlns="" xmlns:a16="http://schemas.microsoft.com/office/drawing/2014/main" id="{AB5D4BBE-1234-47F2-A5C3-6D6ACF85A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618" y="4437112"/>
            <a:ext cx="1318310" cy="1872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329312F9-C842-46C3-9E25-EC1F9C326B0F}"/>
              </a:ext>
            </a:extLst>
          </p:cNvPr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3901762" y="4437112"/>
            <a:ext cx="1318310" cy="187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7B7154FB-5497-4C7E-B36B-679A2647F95E}"/>
              </a:ext>
            </a:extLst>
          </p:cNvPr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5197906" y="4437112"/>
            <a:ext cx="1318310" cy="187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86328940-EB0B-4B32-B6A8-6DB8169431C7}"/>
              </a:ext>
            </a:extLst>
          </p:cNvPr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6516216" y="4437112"/>
            <a:ext cx="1318310" cy="187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78D83CB8-18B2-468D-B4DF-86CDDA8806A6}"/>
              </a:ext>
            </a:extLst>
          </p:cNvPr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7825690" y="4437112"/>
            <a:ext cx="1318310" cy="1872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200662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C5156886-FE82-4197-BE12-58EBB69A3DB0}"/>
              </a:ext>
            </a:extLst>
          </p:cNvPr>
          <p:cNvSpPr txBox="1">
            <a:spLocks/>
          </p:cNvSpPr>
          <p:nvPr/>
        </p:nvSpPr>
        <p:spPr>
          <a:xfrm>
            <a:off x="-1556" y="824689"/>
            <a:ext cx="5941708" cy="14818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</a:pPr>
            <a:r>
              <a:rPr lang="ru-RU" sz="2400" b="1" u="sng" dirty="0">
                <a:solidFill>
                  <a:prstClr val="black"/>
                </a:solidFill>
                <a:latin typeface="Book Antiqua" panose="02040602050305030304" pitchFamily="18" charset="0"/>
              </a:rPr>
              <a:t>САЙТ ЖУРНАЛА</a:t>
            </a:r>
          </a:p>
          <a:p>
            <a:pPr defTabSz="685800">
              <a:lnSpc>
                <a:spcPct val="90000"/>
              </a:lnSpc>
              <a:spcBef>
                <a:spcPct val="0"/>
              </a:spcBef>
            </a:pPr>
            <a:r>
              <a:rPr lang="ru-RU" sz="2400" b="1" u="sng" dirty="0">
                <a:solidFill>
                  <a:prstClr val="black"/>
                </a:solidFill>
                <a:latin typeface="Book Antiqua" panose="02040602050305030304" pitchFamily="18" charset="0"/>
              </a:rPr>
              <a:t>«АНТИЧНЫЙ МИР И АРХЕОЛОГИЯ»</a:t>
            </a:r>
            <a:endParaRPr lang="de-DE" sz="1400" b="1" u="sng" dirty="0">
              <a:solidFill>
                <a:prstClr val="black"/>
              </a:solidFill>
              <a:latin typeface="Book Antiqua" panose="02040602050305030304" pitchFamily="18" charset="0"/>
            </a:endParaRPr>
          </a:p>
          <a:p>
            <a:pPr defTabSz="685800">
              <a:lnSpc>
                <a:spcPct val="90000"/>
              </a:lnSpc>
              <a:spcBef>
                <a:spcPct val="0"/>
              </a:spcBef>
            </a:pPr>
            <a: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> </a:t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  <a:t/>
            </a:r>
            <a:b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</a:br>
            <a:endParaRPr lang="ru-RU" sz="2400" b="1" dirty="0">
              <a:solidFill>
                <a:srgbClr val="960000"/>
              </a:solidFill>
              <a:latin typeface="DS Greece" panose="03030000000000000000" pitchFamily="66" charset="-5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F5C28B1-5921-4720-9AFE-B80F786D79E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556" y="1700808"/>
            <a:ext cx="9144000" cy="430244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B198A93-2039-4CE3-8DB1-C89A812046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17095"/>
            <a:ext cx="2664433" cy="26644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00662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5156886-FE82-4197-BE12-58EBB69A3DB0}"/>
              </a:ext>
            </a:extLst>
          </p:cNvPr>
          <p:cNvSpPr txBox="1">
            <a:spLocks/>
          </p:cNvSpPr>
          <p:nvPr/>
        </p:nvSpPr>
        <p:spPr>
          <a:xfrm>
            <a:off x="3960440" y="435000"/>
            <a:ext cx="5183560" cy="14818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de-DE" sz="2400" b="1" u="sng" dirty="0">
                <a:solidFill>
                  <a:prstClr val="black"/>
                </a:solidFill>
                <a:latin typeface="Book Antiqua" panose="02040602050305030304" pitchFamily="18" charset="0"/>
              </a:rPr>
              <a:t>ANTIQVITAS </a:t>
            </a:r>
            <a:r>
              <a:rPr lang="de-DE" sz="2400" b="1" u="sng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IVVENTAE</a:t>
            </a:r>
            <a:endParaRPr lang="de-DE" sz="1400" b="1" u="sng" dirty="0">
              <a:solidFill>
                <a:prstClr val="black"/>
              </a:solidFill>
              <a:latin typeface="Book Antiqua" panose="02040602050305030304" pitchFamily="18" charset="0"/>
            </a:endParaRPr>
          </a:p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> </a:t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  <a:t/>
            </a:r>
            <a:b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</a:br>
            <a:endParaRPr lang="ru-RU" sz="2400" b="1" dirty="0">
              <a:solidFill>
                <a:srgbClr val="960000"/>
              </a:solidFill>
              <a:latin typeface="DS Greece" panose="03030000000000000000" pitchFamily="66" charset="-52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97E5814-CCF4-4554-A2E3-4641CC07FAE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1419" r="6374" b="2137"/>
          <a:stretch>
            <a:fillRect/>
          </a:stretch>
        </p:blipFill>
        <p:spPr>
          <a:xfrm>
            <a:off x="144016" y="634342"/>
            <a:ext cx="4355976" cy="3082690"/>
          </a:xfrm>
          <a:prstGeom prst="rect">
            <a:avLst/>
          </a:prstGeom>
        </p:spPr>
      </p:pic>
      <p:pic>
        <p:nvPicPr>
          <p:cNvPr id="58370" name="Picture 2" descr="https://sun9-80.userapi.com/impg/14OAMkJ9MvCC-rXuxRZMFD4M3mSz5HPy5CECuQ/a5aJTlVREwM.jpg?size=2560x1707&amp;quality=95&amp;sign=c754443088699422dc1296715fea60d2&amp;type=album"/>
          <p:cNvPicPr>
            <a:picLocks noChangeAspect="1" noChangeArrowheads="1"/>
          </p:cNvPicPr>
          <p:nvPr/>
        </p:nvPicPr>
        <p:blipFill>
          <a:blip r:embed="rId4" cstate="print"/>
          <a:srcRect l="9335" t="10000" r="9316"/>
          <a:stretch>
            <a:fillRect/>
          </a:stretch>
        </p:blipFill>
        <p:spPr bwMode="auto">
          <a:xfrm>
            <a:off x="4716016" y="636034"/>
            <a:ext cx="4176464" cy="3080998"/>
          </a:xfrm>
          <a:prstGeom prst="rect">
            <a:avLst/>
          </a:prstGeom>
          <a:noFill/>
        </p:spPr>
      </p:pic>
      <p:pic>
        <p:nvPicPr>
          <p:cNvPr id="58372" name="Picture 4" descr="C:\Users\user\OneDrive\Desktop\Кафедра_фото\Смыков Е.В.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3717032"/>
            <a:ext cx="2304256" cy="307234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9512" y="3789040"/>
            <a:ext cx="1869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Book Antiqua" pitchFamily="18" charset="0"/>
              </a:rPr>
              <a:t>А.В. </a:t>
            </a:r>
            <a:r>
              <a:rPr lang="ru-RU" b="1" dirty="0" err="1" smtClean="0">
                <a:latin typeface="Book Antiqua" pitchFamily="18" charset="0"/>
              </a:rPr>
              <a:t>Мосолкин</a:t>
            </a:r>
            <a:endParaRPr lang="ru-RU" b="1" dirty="0"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20272" y="3789040"/>
            <a:ext cx="1834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Book Antiqua" pitchFamily="18" charset="0"/>
              </a:rPr>
              <a:t>А.А. Синицын</a:t>
            </a:r>
            <a:endParaRPr lang="ru-RU" b="1" dirty="0">
              <a:latin typeface="Book Antiqu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9672" y="6165304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Book Antiqua" pitchFamily="18" charset="0"/>
              </a:rPr>
              <a:t>Е.В. Смыков</a:t>
            </a:r>
            <a:endParaRPr lang="ru-RU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0662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5156886-FE82-4197-BE12-58EBB69A3DB0}"/>
              </a:ext>
            </a:extLst>
          </p:cNvPr>
          <p:cNvSpPr txBox="1">
            <a:spLocks/>
          </p:cNvSpPr>
          <p:nvPr/>
        </p:nvSpPr>
        <p:spPr>
          <a:xfrm>
            <a:off x="3960440" y="435000"/>
            <a:ext cx="5183560" cy="14818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de-DE" sz="2400" b="1" u="sng" dirty="0">
                <a:solidFill>
                  <a:prstClr val="black"/>
                </a:solidFill>
                <a:latin typeface="Book Antiqua" panose="02040602050305030304" pitchFamily="18" charset="0"/>
              </a:rPr>
              <a:t>ANTIQVITAS </a:t>
            </a:r>
            <a:r>
              <a:rPr lang="de-DE" sz="2400" b="1" u="sng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IVVENTAE</a:t>
            </a:r>
            <a:endParaRPr lang="de-DE" sz="1400" b="1" u="sng" dirty="0">
              <a:solidFill>
                <a:prstClr val="black"/>
              </a:solidFill>
              <a:latin typeface="Book Antiqua" panose="02040602050305030304" pitchFamily="18" charset="0"/>
            </a:endParaRPr>
          </a:p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> </a:t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  <a:t/>
            </a:r>
            <a:b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</a:br>
            <a:endParaRPr lang="ru-RU" sz="2400" b="1" dirty="0">
              <a:solidFill>
                <a:srgbClr val="960000"/>
              </a:solidFill>
              <a:latin typeface="DS Greece" panose="03030000000000000000" pitchFamily="66" charset="-52"/>
            </a:endParaRPr>
          </a:p>
        </p:txBody>
      </p:sp>
      <p:pic>
        <p:nvPicPr>
          <p:cNvPr id="60418" name="Picture 2" descr="Аватар Владимир Александрович Леус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620688"/>
            <a:ext cx="2340006" cy="3120009"/>
          </a:xfrm>
          <a:prstGeom prst="rect">
            <a:avLst/>
          </a:prstGeom>
          <a:noFill/>
        </p:spPr>
      </p:pic>
      <p:pic>
        <p:nvPicPr>
          <p:cNvPr id="60420" name="Picture 4" descr="https://igh.ru/media/W1siZiIsIjIwMTgvMDkvMDUvMTNfMTZfNThfMzgwX2ZpbGUiXSxbInAiLCJ0aHVtYiIsIjIyMngzMDMiXV0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692696"/>
            <a:ext cx="2268608" cy="3096344"/>
          </a:xfrm>
          <a:prstGeom prst="rect">
            <a:avLst/>
          </a:prstGeom>
          <a:noFill/>
        </p:spPr>
      </p:pic>
      <p:pic>
        <p:nvPicPr>
          <p:cNvPr id="60422" name="Picture 6" descr="https://sun9-77.userapi.com/impf/XSA4tDwQ2SpzjFeezBQrVWKj1g0F2rnMLiGocg/VCIB0ROraJo.jpg?size=450x675&amp;quality=96&amp;sign=31b7c8e7eba59c84e587f7585764c687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620688"/>
            <a:ext cx="2088232" cy="3132348"/>
          </a:xfrm>
          <a:prstGeom prst="rect">
            <a:avLst/>
          </a:prstGeom>
          <a:noFill/>
        </p:spPr>
      </p:pic>
      <p:pic>
        <p:nvPicPr>
          <p:cNvPr id="60424" name="Picture 8" descr="Олег Леонидович Габелко | Древнейшие государства Восточной Европы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240" y="692696"/>
            <a:ext cx="2232248" cy="3125149"/>
          </a:xfrm>
          <a:prstGeom prst="rect">
            <a:avLst/>
          </a:prstGeom>
          <a:noFill/>
        </p:spPr>
      </p:pic>
      <p:pic>
        <p:nvPicPr>
          <p:cNvPr id="60426" name="Picture 10" descr="https://sun9-51.userapi.com/impg/F0OkL_XnHGBfWYsl3CVa0pEJiE6cqrmHX_QtVg/aAPKxItotSE.jpg?size=2560x1707&amp;quality=95&amp;sign=27d8b0ba0641ae7300567f571676d05c&amp;type=album"/>
          <p:cNvPicPr>
            <a:picLocks noChangeAspect="1" noChangeArrowheads="1"/>
          </p:cNvPicPr>
          <p:nvPr/>
        </p:nvPicPr>
        <p:blipFill>
          <a:blip r:embed="rId7" cstate="print"/>
          <a:srcRect l="16516" r="26596"/>
          <a:stretch>
            <a:fillRect/>
          </a:stretch>
        </p:blipFill>
        <p:spPr bwMode="auto">
          <a:xfrm>
            <a:off x="3311280" y="3717032"/>
            <a:ext cx="2556864" cy="2996952"/>
          </a:xfrm>
          <a:prstGeom prst="rect">
            <a:avLst/>
          </a:prstGeom>
          <a:noFill/>
        </p:spPr>
      </p:pic>
      <p:pic>
        <p:nvPicPr>
          <p:cNvPr id="60428" name="Picture 12" descr="https://sun9-9.userapi.com/impg/H3fcKW87728b912FdJWJpmgR1Hu-cgq4pE8yqg/DJ6_B2bn2mY.jpg?size=2560x1707&amp;quality=95&amp;sign=9ebe768d476f53edcaabed02293a6640&amp;type=album"/>
          <p:cNvPicPr>
            <a:picLocks noChangeAspect="1" noChangeArrowheads="1"/>
          </p:cNvPicPr>
          <p:nvPr/>
        </p:nvPicPr>
        <p:blipFill>
          <a:blip r:embed="rId8" cstate="print"/>
          <a:srcRect r="47274"/>
          <a:stretch>
            <a:fillRect/>
          </a:stretch>
        </p:blipFill>
        <p:spPr bwMode="auto">
          <a:xfrm>
            <a:off x="971600" y="3717032"/>
            <a:ext cx="2376264" cy="3005133"/>
          </a:xfrm>
          <a:prstGeom prst="rect">
            <a:avLst/>
          </a:prstGeom>
          <a:noFill/>
        </p:spPr>
      </p:pic>
      <p:pic>
        <p:nvPicPr>
          <p:cNvPr id="60430" name="Picture 14" descr="https://sun9-73.userapi.com/impg/yN9y4KvmQoD707hqofkdNcTRkOWeYXTTZNm-fg/m0rZoT2OSNA.jpg?size=2560x1707&amp;quality=96&amp;sign=9173b2ff744d2821feacca276d9a96e5&amp;type=album"/>
          <p:cNvPicPr>
            <a:picLocks noChangeAspect="1" noChangeArrowheads="1"/>
          </p:cNvPicPr>
          <p:nvPr/>
        </p:nvPicPr>
        <p:blipFill>
          <a:blip r:embed="rId9" cstate="print"/>
          <a:srcRect l="24176" t="9888" r="30770" b="11006"/>
          <a:stretch>
            <a:fillRect/>
          </a:stretch>
        </p:blipFill>
        <p:spPr bwMode="auto">
          <a:xfrm>
            <a:off x="5868143" y="3717032"/>
            <a:ext cx="2559897" cy="299695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23528" y="3356992"/>
            <a:ext cx="1689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Book Antiqua" pitchFamily="18" charset="0"/>
              </a:rPr>
              <a:t>А.А. Савинов</a:t>
            </a:r>
            <a:endParaRPr lang="ru-RU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15816" y="3356992"/>
            <a:ext cx="1213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Book Antiqua" pitchFamily="18" charset="0"/>
              </a:rPr>
              <a:t>В.А. </a:t>
            </a:r>
            <a:r>
              <a:rPr lang="ru-RU" b="1" dirty="0" err="1" smtClean="0">
                <a:latin typeface="Book Antiqua" pitchFamily="18" charset="0"/>
              </a:rPr>
              <a:t>Леус</a:t>
            </a:r>
            <a:endParaRPr lang="ru-RU" b="1" dirty="0">
              <a:latin typeface="Book Antiqu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69738" y="3356992"/>
            <a:ext cx="157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Book Antiqua" pitchFamily="18" charset="0"/>
              </a:rPr>
              <a:t>Л.В. </a:t>
            </a:r>
            <a:r>
              <a:rPr lang="ru-RU" b="1" dirty="0" err="1" smtClean="0">
                <a:solidFill>
                  <a:schemeClr val="bg1"/>
                </a:solidFill>
                <a:latin typeface="Book Antiqua" pitchFamily="18" charset="0"/>
              </a:rPr>
              <a:t>Ланник</a:t>
            </a:r>
            <a:endParaRPr lang="ru-RU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64288" y="3356992"/>
            <a:ext cx="1630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Book Antiqua" pitchFamily="18" charset="0"/>
              </a:rPr>
              <a:t>О.Л. </a:t>
            </a:r>
            <a:r>
              <a:rPr lang="ru-RU" b="1" dirty="0" err="1" smtClean="0">
                <a:solidFill>
                  <a:schemeClr val="bg1"/>
                </a:solidFill>
                <a:latin typeface="Book Antiqua" pitchFamily="18" charset="0"/>
              </a:rPr>
              <a:t>Габелко</a:t>
            </a:r>
            <a:endParaRPr lang="ru-RU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31640" y="6309320"/>
            <a:ext cx="1784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Book Antiqua" pitchFamily="18" charset="0"/>
              </a:rPr>
              <a:t>Н.Б. </a:t>
            </a:r>
            <a:r>
              <a:rPr lang="ru-RU" b="1" dirty="0" err="1" smtClean="0">
                <a:solidFill>
                  <a:schemeClr val="bg1"/>
                </a:solidFill>
                <a:latin typeface="Book Antiqua" pitchFamily="18" charset="0"/>
              </a:rPr>
              <a:t>Чурекова</a:t>
            </a:r>
            <a:endParaRPr lang="ru-RU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51920" y="6309320"/>
            <a:ext cx="1856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Book Antiqua" pitchFamily="18" charset="0"/>
              </a:rPr>
              <a:t>Е.В. Кузнецова</a:t>
            </a:r>
            <a:endParaRPr lang="ru-RU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28184" y="6309320"/>
            <a:ext cx="2077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Book Antiqua" pitchFamily="18" charset="0"/>
              </a:rPr>
              <a:t>А.В. Короленков</a:t>
            </a:r>
            <a:endParaRPr lang="ru-RU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0662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5156886-FE82-4197-BE12-58EBB69A3DB0}"/>
              </a:ext>
            </a:extLst>
          </p:cNvPr>
          <p:cNvSpPr txBox="1">
            <a:spLocks/>
          </p:cNvSpPr>
          <p:nvPr/>
        </p:nvSpPr>
        <p:spPr>
          <a:xfrm>
            <a:off x="3960440" y="435000"/>
            <a:ext cx="5183560" cy="14818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de-DE" sz="2400" b="1" u="sng" dirty="0">
                <a:solidFill>
                  <a:prstClr val="black"/>
                </a:solidFill>
                <a:latin typeface="Book Antiqua" panose="02040602050305030304" pitchFamily="18" charset="0"/>
              </a:rPr>
              <a:t>ANTIQVITAS IVVENTAE</a:t>
            </a:r>
            <a:r>
              <a:rPr lang="ru-RU" sz="2400" b="1" u="sng" dirty="0">
                <a:solidFill>
                  <a:prstClr val="black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u="sng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2025</a:t>
            </a:r>
            <a:endParaRPr lang="de-DE" sz="1400" b="1" u="sng" dirty="0">
              <a:solidFill>
                <a:prstClr val="black"/>
              </a:solidFill>
              <a:latin typeface="Book Antiqua" panose="02040602050305030304" pitchFamily="18" charset="0"/>
            </a:endParaRPr>
          </a:p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> </a:t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  <a:t/>
            </a:r>
            <a:b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</a:br>
            <a:endParaRPr lang="ru-RU" sz="2400" b="1" dirty="0">
              <a:solidFill>
                <a:srgbClr val="960000"/>
              </a:solidFill>
              <a:latin typeface="DS Greece" panose="03030000000000000000" pitchFamily="66" charset="-52"/>
            </a:endParaRPr>
          </a:p>
        </p:txBody>
      </p:sp>
      <p:pic>
        <p:nvPicPr>
          <p:cNvPr id="5122" name="Picture 2" descr="Долгова Татьяна Алексеевна"/>
          <p:cNvPicPr>
            <a:picLocks noChangeAspect="1" noChangeArrowheads="1"/>
          </p:cNvPicPr>
          <p:nvPr/>
        </p:nvPicPr>
        <p:blipFill>
          <a:blip r:embed="rId3" cstate="print"/>
          <a:srcRect r="7100"/>
          <a:stretch>
            <a:fillRect/>
          </a:stretch>
        </p:blipFill>
        <p:spPr bwMode="auto">
          <a:xfrm>
            <a:off x="5759624" y="614225"/>
            <a:ext cx="3636912" cy="3390840"/>
          </a:xfrm>
          <a:prstGeom prst="rect">
            <a:avLst/>
          </a:prstGeom>
          <a:noFill/>
        </p:spPr>
      </p:pic>
      <p:pic>
        <p:nvPicPr>
          <p:cNvPr id="5126" name="Picture 6" descr="https://sun9-2.userapi.com/impg/uk9HJD-CxfhnnwscDaCkYEMNQdSsXLDLaMhtew/c-B34i5g3fM.jpg?size=1578x2104&amp;quality=95&amp;sign=b330e1ce3326b37ffcef2d8c549befd3&amp;type=album"/>
          <p:cNvPicPr>
            <a:picLocks noChangeAspect="1" noChangeArrowheads="1"/>
          </p:cNvPicPr>
          <p:nvPr/>
        </p:nvPicPr>
        <p:blipFill>
          <a:blip r:embed="rId4" cstate="print"/>
          <a:srcRect t="40976" r="59778" b="28731"/>
          <a:stretch>
            <a:fillRect/>
          </a:stretch>
        </p:blipFill>
        <p:spPr bwMode="auto">
          <a:xfrm>
            <a:off x="2843808" y="548681"/>
            <a:ext cx="3456384" cy="3470786"/>
          </a:xfrm>
          <a:prstGeom prst="rect">
            <a:avLst/>
          </a:prstGeom>
          <a:noFill/>
        </p:spPr>
      </p:pic>
      <p:pic>
        <p:nvPicPr>
          <p:cNvPr id="4098" name="Picture 2" descr="https://sun9-19.userapi.com/impg/q1-VdJOQzQqpqnzxgYKZveO4Xxk6omj2tnYmMg/aictKLohO04.jpg?size=2560x1707&amp;quality=95&amp;sign=88a535f5b6143352d5011fb408e11e40&amp;type=album"/>
          <p:cNvPicPr>
            <a:picLocks noChangeAspect="1" noChangeArrowheads="1"/>
          </p:cNvPicPr>
          <p:nvPr/>
        </p:nvPicPr>
        <p:blipFill>
          <a:blip r:embed="rId5" cstate="print"/>
          <a:srcRect l="9636" t="12165" r="51063" b="18070"/>
          <a:stretch>
            <a:fillRect/>
          </a:stretch>
        </p:blipFill>
        <p:spPr bwMode="auto">
          <a:xfrm>
            <a:off x="-108520" y="548680"/>
            <a:ext cx="2967764" cy="3512827"/>
          </a:xfrm>
          <a:prstGeom prst="rect">
            <a:avLst/>
          </a:prstGeom>
          <a:noFill/>
        </p:spPr>
      </p:pic>
      <p:pic>
        <p:nvPicPr>
          <p:cNvPr id="61442" name="Picture 2" descr="https://sun9-53.userapi.com/impg/T7X4rhsnZEf3c7D2ege3lTHeHA6ULoWypBXSkg/UdB-WWNw6l0.jpg?size=2560x1707&amp;quality=95&amp;sign=b66d64b48d009eea529b9eb4e717fc82&amp;type=album"/>
          <p:cNvPicPr>
            <a:picLocks noChangeAspect="1" noChangeArrowheads="1"/>
          </p:cNvPicPr>
          <p:nvPr/>
        </p:nvPicPr>
        <p:blipFill>
          <a:blip r:embed="rId6" cstate="print"/>
          <a:srcRect l="15616" t="15632" r="49372" b="35330"/>
          <a:stretch>
            <a:fillRect/>
          </a:stretch>
        </p:blipFill>
        <p:spPr bwMode="auto">
          <a:xfrm>
            <a:off x="5508104" y="4005064"/>
            <a:ext cx="3131840" cy="2924944"/>
          </a:xfrm>
          <a:prstGeom prst="rect">
            <a:avLst/>
          </a:prstGeom>
          <a:noFill/>
        </p:spPr>
      </p:pic>
      <p:pic>
        <p:nvPicPr>
          <p:cNvPr id="61444" name="Picture 4" descr="https://sun9-28.userapi.com/impg/1PEs59u-wrA-hJrGY6sGRYbXD08IsVqqsXJjkg/XonJt8Tivrg.jpg?size=2560x1707&amp;quality=95&amp;sign=b6dab06a83f40bbdf6f39d7bf9981483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3608" y="4005064"/>
            <a:ext cx="4464496" cy="297691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331640" y="6453336"/>
            <a:ext cx="1784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Book Antiqua" pitchFamily="18" charset="0"/>
              </a:rPr>
              <a:t>Н.Б. </a:t>
            </a:r>
            <a:r>
              <a:rPr lang="ru-RU" b="1" dirty="0" err="1" smtClean="0">
                <a:solidFill>
                  <a:schemeClr val="bg1"/>
                </a:solidFill>
                <a:latin typeface="Book Antiqua" pitchFamily="18" charset="0"/>
              </a:rPr>
              <a:t>Чурекова</a:t>
            </a:r>
            <a:endParaRPr lang="ru-RU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7904" y="6453336"/>
            <a:ext cx="1856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Book Antiqua" pitchFamily="18" charset="0"/>
              </a:rPr>
              <a:t>Е.В. Кузнецова</a:t>
            </a:r>
            <a:endParaRPr lang="ru-RU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5576" y="3501008"/>
            <a:ext cx="1952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Book Antiqua" pitchFamily="18" charset="0"/>
              </a:rPr>
              <a:t>С.И. Николаева</a:t>
            </a:r>
            <a:endParaRPr lang="ru-RU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07904" y="3573016"/>
            <a:ext cx="1951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Book Antiqua" pitchFamily="18" charset="0"/>
              </a:rPr>
              <a:t>М.Н. Растегаева</a:t>
            </a:r>
            <a:endParaRPr lang="ru-RU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04248" y="3573016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Book Antiqua" pitchFamily="18" charset="0"/>
              </a:rPr>
              <a:t>Т.А. Долгова</a:t>
            </a:r>
            <a:endParaRPr lang="ru-RU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43794" y="6516052"/>
            <a:ext cx="1827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Book Antiqua" pitchFamily="18" charset="0"/>
              </a:rPr>
              <a:t>В.В. Лифанова</a:t>
            </a:r>
            <a:endParaRPr lang="ru-RU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0662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5156886-FE82-4197-BE12-58EBB69A3DB0}"/>
              </a:ext>
            </a:extLst>
          </p:cNvPr>
          <p:cNvSpPr txBox="1">
            <a:spLocks/>
          </p:cNvSpPr>
          <p:nvPr/>
        </p:nvSpPr>
        <p:spPr>
          <a:xfrm>
            <a:off x="3779912" y="1587128"/>
            <a:ext cx="5183560" cy="14818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r" defTabSz="685800">
              <a:lnSpc>
                <a:spcPct val="90000"/>
              </a:lnSpc>
              <a:spcBef>
                <a:spcPct val="0"/>
              </a:spcBef>
            </a:pPr>
            <a:r>
              <a:rPr lang="ru-RU" sz="2400" b="1" u="sng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Софья Ивановна </a:t>
            </a:r>
            <a:r>
              <a:rPr lang="ru-RU" sz="2400" b="1" u="sng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Протасова</a:t>
            </a:r>
          </a:p>
          <a:p>
            <a:pPr algn="r" defTabSz="685800">
              <a:lnSpc>
                <a:spcPct val="90000"/>
              </a:lnSpc>
              <a:spcBef>
                <a:spcPct val="0"/>
              </a:spcBef>
            </a:pPr>
            <a:r>
              <a:rPr lang="de-DE" sz="2400" b="1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(1878—1946</a:t>
            </a:r>
            <a:r>
              <a:rPr lang="de-DE" sz="2400" b="1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)</a:t>
            </a:r>
            <a:endParaRPr lang="de-DE" sz="2400" b="1" dirty="0">
              <a:solidFill>
                <a:prstClr val="black"/>
              </a:solidFill>
              <a:latin typeface="Book Antiqua" panose="02040602050305030304" pitchFamily="18" charset="0"/>
            </a:endParaRPr>
          </a:p>
          <a:p>
            <a:pPr algn="r" defTabSz="685800">
              <a:lnSpc>
                <a:spcPct val="90000"/>
              </a:lnSpc>
              <a:spcBef>
                <a:spcPct val="0"/>
              </a:spcBef>
            </a:pPr>
            <a:r>
              <a:rPr lang="de-DE" sz="24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de-DE" sz="24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24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ru-RU" sz="24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2400" b="1" dirty="0">
                <a:solidFill>
                  <a:srgbClr val="960000"/>
                </a:solidFill>
                <a:latin typeface="Book Antiqua" panose="02040602050305030304" pitchFamily="18" charset="0"/>
              </a:rPr>
              <a:t> </a:t>
            </a:r>
            <a:br>
              <a:rPr lang="ru-RU" sz="24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  <a:t/>
            </a:r>
            <a:b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</a:br>
            <a:endParaRPr lang="ru-RU" sz="2400" b="1" dirty="0">
              <a:solidFill>
                <a:srgbClr val="960000"/>
              </a:solidFill>
              <a:latin typeface="DS Greece" panose="03030000000000000000" pitchFamily="66" charset="-52"/>
            </a:endParaRPr>
          </a:p>
        </p:txBody>
      </p:sp>
      <p:pic>
        <p:nvPicPr>
          <p:cNvPr id="3" name="Picture 2" descr="http://www.sgu.ru/sites/default/files/styles/w1920/public/page/slider/items/s-i-protasova.png?itok=3uDz337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762095"/>
            <a:ext cx="3888432" cy="53312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00662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user\OneDrive\Desktop\IMG_735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44624"/>
            <a:ext cx="9552687" cy="6624736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0920926-4113-4DA8-810D-B86D4283C91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24329" y="5238329"/>
            <a:ext cx="1619672" cy="16196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00662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5156886-FE82-4197-BE12-58EBB69A3DB0}"/>
              </a:ext>
            </a:extLst>
          </p:cNvPr>
          <p:cNvSpPr txBox="1">
            <a:spLocks/>
          </p:cNvSpPr>
          <p:nvPr/>
        </p:nvSpPr>
        <p:spPr>
          <a:xfrm>
            <a:off x="3960440" y="548680"/>
            <a:ext cx="5183560" cy="14818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de-DE" sz="2400" b="1" u="sng" dirty="0">
                <a:solidFill>
                  <a:prstClr val="black"/>
                </a:solidFill>
                <a:latin typeface="Book Antiqua" panose="02040602050305030304" pitchFamily="18" charset="0"/>
              </a:rPr>
              <a:t>ANTIQVITAS IVVENTAE</a:t>
            </a:r>
            <a:r>
              <a:rPr lang="ru-RU" sz="2400" b="1" u="sng" dirty="0">
                <a:solidFill>
                  <a:prstClr val="black"/>
                </a:solidFill>
                <a:latin typeface="Book Antiqua" panose="02040602050305030304" pitchFamily="18" charset="0"/>
              </a:rPr>
              <a:t> 2010</a:t>
            </a:r>
            <a:endParaRPr lang="de-DE" sz="1400" b="1" u="sng" dirty="0">
              <a:solidFill>
                <a:prstClr val="black"/>
              </a:solidFill>
              <a:latin typeface="Book Antiqua" panose="02040602050305030304" pitchFamily="18" charset="0"/>
            </a:endParaRPr>
          </a:p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> </a:t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  <a:t/>
            </a:r>
            <a:b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</a:br>
            <a:endParaRPr lang="ru-RU" sz="2400" b="1" dirty="0">
              <a:solidFill>
                <a:srgbClr val="960000"/>
              </a:solidFill>
              <a:latin typeface="DS Greece" panose="03030000000000000000" pitchFamily="66" charset="-52"/>
            </a:endParaRPr>
          </a:p>
        </p:txBody>
      </p:sp>
      <p:pic>
        <p:nvPicPr>
          <p:cNvPr id="28674" name="Picture 2" descr="https://sun9-79.userapi.com/impg/c855520/v855520220/1df54b/xrDSKf2cuNA.jpg?size=2560x1920&amp;quality=96&amp;sign=7c60a5e9b44ea86f6fa939dfe7699097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48072"/>
            <a:ext cx="8316416" cy="62373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00662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5156886-FE82-4197-BE12-58EBB69A3DB0}"/>
              </a:ext>
            </a:extLst>
          </p:cNvPr>
          <p:cNvSpPr txBox="1">
            <a:spLocks/>
          </p:cNvSpPr>
          <p:nvPr/>
        </p:nvSpPr>
        <p:spPr>
          <a:xfrm>
            <a:off x="3960440" y="548680"/>
            <a:ext cx="5183560" cy="14818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de-DE" sz="2400" b="1" u="sng" dirty="0">
                <a:latin typeface="Book Antiqua" panose="02040602050305030304" pitchFamily="18" charset="0"/>
                <a:ea typeface="+mj-ea"/>
                <a:cs typeface="+mj-cs"/>
              </a:rPr>
              <a:t>ANTIQVITAS IVVENTAE</a:t>
            </a:r>
            <a:r>
              <a:rPr lang="ru-RU" sz="2400" b="1" u="sng" dirty="0">
                <a:latin typeface="Book Antiqua" panose="02040602050305030304" pitchFamily="18" charset="0"/>
                <a:ea typeface="+mj-ea"/>
                <a:cs typeface="+mj-cs"/>
              </a:rPr>
              <a:t> 2011</a:t>
            </a:r>
            <a:endParaRPr lang="de-DE" sz="1400" b="1" u="sng" dirty="0">
              <a:latin typeface="Book Antiqua" panose="02040602050305030304" pitchFamily="18" charset="0"/>
              <a:ea typeface="+mj-ea"/>
              <a:cs typeface="+mj-cs"/>
            </a:endParaRPr>
          </a:p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/>
            </a:r>
            <a:b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</a:b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/>
            </a:r>
            <a:b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</a:b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 </a:t>
            </a:r>
            <a:b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DS Greece" panose="03030000000000000000" pitchFamily="66" charset="-52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DS Greece" panose="03030000000000000000" pitchFamily="66" charset="-52"/>
                <a:ea typeface="+mj-ea"/>
                <a:cs typeface="+mj-cs"/>
              </a:rPr>
            </a:b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960000"/>
              </a:solidFill>
              <a:effectLst/>
              <a:uLnTx/>
              <a:uFillTx/>
              <a:latin typeface="DS Greece" panose="03030000000000000000" pitchFamily="66" charset="-52"/>
              <a:ea typeface="+mj-ea"/>
              <a:cs typeface="+mj-cs"/>
            </a:endParaRPr>
          </a:p>
        </p:txBody>
      </p:sp>
      <p:pic>
        <p:nvPicPr>
          <p:cNvPr id="25604" name="Picture 4" descr="\\10.0.69.11\царь\12_Маша\Конференции\ЮВЕНТА\ЮВЕНТА_от шефа\ЮВЕНТА-2011\DSC02909.JPG"/>
          <p:cNvPicPr>
            <a:picLocks noChangeAspect="1" noChangeArrowheads="1"/>
          </p:cNvPicPr>
          <p:nvPr/>
        </p:nvPicPr>
        <p:blipFill>
          <a:blip r:embed="rId3" cstate="print"/>
          <a:srcRect l="3059" r="5907"/>
          <a:stretch>
            <a:fillRect/>
          </a:stretch>
        </p:blipFill>
        <p:spPr bwMode="auto">
          <a:xfrm>
            <a:off x="0" y="836712"/>
            <a:ext cx="9144000" cy="56500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00662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5156886-FE82-4197-BE12-58EBB69A3DB0}"/>
              </a:ext>
            </a:extLst>
          </p:cNvPr>
          <p:cNvSpPr txBox="1">
            <a:spLocks/>
          </p:cNvSpPr>
          <p:nvPr/>
        </p:nvSpPr>
        <p:spPr>
          <a:xfrm>
            <a:off x="3960440" y="548680"/>
            <a:ext cx="5183560" cy="14818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de-DE" sz="2400" b="1" u="sng" dirty="0">
                <a:solidFill>
                  <a:prstClr val="black"/>
                </a:solidFill>
                <a:latin typeface="Book Antiqua" panose="02040602050305030304" pitchFamily="18" charset="0"/>
              </a:rPr>
              <a:t>ANTIQVITAS IVVENTAE</a:t>
            </a:r>
            <a:r>
              <a:rPr lang="ru-RU" sz="2400" b="1" u="sng" dirty="0">
                <a:solidFill>
                  <a:prstClr val="black"/>
                </a:solidFill>
                <a:latin typeface="Book Antiqua" panose="02040602050305030304" pitchFamily="18" charset="0"/>
              </a:rPr>
              <a:t> 2011</a:t>
            </a:r>
            <a:endParaRPr lang="de-DE" sz="1400" b="1" u="sng" dirty="0">
              <a:solidFill>
                <a:prstClr val="black"/>
              </a:solidFill>
              <a:latin typeface="Book Antiqua" panose="02040602050305030304" pitchFamily="18" charset="0"/>
            </a:endParaRPr>
          </a:p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> </a:t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  <a:t/>
            </a:r>
            <a:b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</a:br>
            <a:endParaRPr lang="ru-RU" sz="2400" b="1" dirty="0">
              <a:solidFill>
                <a:srgbClr val="960000"/>
              </a:solidFill>
              <a:latin typeface="DS Greece" panose="03030000000000000000" pitchFamily="66" charset="-52"/>
            </a:endParaRPr>
          </a:p>
        </p:txBody>
      </p:sp>
      <p:pic>
        <p:nvPicPr>
          <p:cNvPr id="30722" name="Picture 2" descr="\\10.0.69.11\царь\12_Маша\Конференции\ЮВЕНТА\ЮВЕНТА_от шефа\ЮВЕНТА-2011\P3230112.JPG"/>
          <p:cNvPicPr>
            <a:picLocks noChangeAspect="1" noChangeArrowheads="1"/>
          </p:cNvPicPr>
          <p:nvPr/>
        </p:nvPicPr>
        <p:blipFill>
          <a:blip r:embed="rId3" cstate="print"/>
          <a:srcRect l="3156" r="1875" b="12910"/>
          <a:stretch>
            <a:fillRect/>
          </a:stretch>
        </p:blipFill>
        <p:spPr bwMode="auto">
          <a:xfrm>
            <a:off x="0" y="908720"/>
            <a:ext cx="9144000" cy="5949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00662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5156886-FE82-4197-BE12-58EBB69A3DB0}"/>
              </a:ext>
            </a:extLst>
          </p:cNvPr>
          <p:cNvSpPr txBox="1">
            <a:spLocks/>
          </p:cNvSpPr>
          <p:nvPr/>
        </p:nvSpPr>
        <p:spPr>
          <a:xfrm>
            <a:off x="3960440" y="548680"/>
            <a:ext cx="5183560" cy="14818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de-DE" sz="2400" b="1" u="sng" dirty="0">
                <a:solidFill>
                  <a:prstClr val="black"/>
                </a:solidFill>
                <a:latin typeface="Book Antiqua" panose="02040602050305030304" pitchFamily="18" charset="0"/>
              </a:rPr>
              <a:t>ANTIQVITAS IVVENTAE</a:t>
            </a:r>
            <a:r>
              <a:rPr lang="ru-RU" sz="2400" b="1" u="sng" dirty="0">
                <a:solidFill>
                  <a:prstClr val="black"/>
                </a:solidFill>
                <a:latin typeface="Book Antiqua" panose="02040602050305030304" pitchFamily="18" charset="0"/>
              </a:rPr>
              <a:t> 2011</a:t>
            </a:r>
            <a:endParaRPr lang="de-DE" sz="1400" b="1" u="sng" dirty="0">
              <a:solidFill>
                <a:prstClr val="black"/>
              </a:solidFill>
              <a:latin typeface="Book Antiqua" panose="02040602050305030304" pitchFamily="18" charset="0"/>
            </a:endParaRPr>
          </a:p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> </a:t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  <a:t/>
            </a:r>
            <a:b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</a:br>
            <a:endParaRPr lang="ru-RU" sz="2400" b="1" dirty="0">
              <a:solidFill>
                <a:srgbClr val="960000"/>
              </a:solidFill>
              <a:latin typeface="DS Greece" panose="03030000000000000000" pitchFamily="66" charset="-52"/>
            </a:endParaRPr>
          </a:p>
        </p:txBody>
      </p:sp>
      <p:pic>
        <p:nvPicPr>
          <p:cNvPr id="29698" name="Picture 2" descr="\\10.0.69.11\царь\12_Маша\Конференции\ЮВЕНТА\ЮВЕНТА_от шефа\ЮВЕНТА-2011\P32402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278" y="764704"/>
            <a:ext cx="8042186" cy="60316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00662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5156886-FE82-4197-BE12-58EBB69A3DB0}"/>
              </a:ext>
            </a:extLst>
          </p:cNvPr>
          <p:cNvSpPr txBox="1">
            <a:spLocks/>
          </p:cNvSpPr>
          <p:nvPr/>
        </p:nvSpPr>
        <p:spPr>
          <a:xfrm>
            <a:off x="3960440" y="548680"/>
            <a:ext cx="5183560" cy="14818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de-DE" sz="2400" b="1" u="sng" dirty="0">
                <a:solidFill>
                  <a:prstClr val="black"/>
                </a:solidFill>
                <a:latin typeface="Book Antiqua" panose="02040602050305030304" pitchFamily="18" charset="0"/>
              </a:rPr>
              <a:t>ANTIQVITAS IVVENTAE</a:t>
            </a:r>
            <a:r>
              <a:rPr lang="ru-RU" sz="2400" b="1" u="sng" dirty="0">
                <a:solidFill>
                  <a:prstClr val="black"/>
                </a:solidFill>
                <a:latin typeface="Book Antiqua" panose="02040602050305030304" pitchFamily="18" charset="0"/>
              </a:rPr>
              <a:t> 201</a:t>
            </a:r>
            <a:r>
              <a:rPr lang="en-US" sz="2400" b="1" u="sng" dirty="0">
                <a:solidFill>
                  <a:prstClr val="black"/>
                </a:solidFill>
                <a:latin typeface="Book Antiqua" panose="02040602050305030304" pitchFamily="18" charset="0"/>
              </a:rPr>
              <a:t>5</a:t>
            </a:r>
            <a:endParaRPr lang="de-DE" sz="1400" b="1" u="sng" dirty="0">
              <a:solidFill>
                <a:prstClr val="black"/>
              </a:solidFill>
              <a:latin typeface="Book Antiqua" panose="02040602050305030304" pitchFamily="18" charset="0"/>
            </a:endParaRPr>
          </a:p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> </a:t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  <a:t/>
            </a:r>
            <a:b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</a:br>
            <a:endParaRPr lang="ru-RU" sz="2400" b="1" dirty="0">
              <a:solidFill>
                <a:srgbClr val="960000"/>
              </a:solidFill>
              <a:latin typeface="DS Greece" panose="03030000000000000000" pitchFamily="66" charset="-52"/>
            </a:endParaRPr>
          </a:p>
        </p:txBody>
      </p:sp>
      <p:pic>
        <p:nvPicPr>
          <p:cNvPr id="39938" name="Picture 2" descr="\\10.0.69.11\царь\12_Маша\Конференции\ЮВЕНТА\Ювента 2015\Фото\IMG_04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89384"/>
            <a:ext cx="9144000" cy="609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00662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C5156886-FE82-4197-BE12-58EBB69A3DB0}"/>
              </a:ext>
            </a:extLst>
          </p:cNvPr>
          <p:cNvSpPr txBox="1">
            <a:spLocks/>
          </p:cNvSpPr>
          <p:nvPr/>
        </p:nvSpPr>
        <p:spPr>
          <a:xfrm>
            <a:off x="3960440" y="548680"/>
            <a:ext cx="5183560" cy="14818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de-DE" sz="2400" b="1" u="sng" dirty="0">
                <a:solidFill>
                  <a:prstClr val="black"/>
                </a:solidFill>
                <a:latin typeface="Book Antiqua" panose="02040602050305030304" pitchFamily="18" charset="0"/>
              </a:rPr>
              <a:t>ANTIQVITAS IVVENTAE</a:t>
            </a:r>
            <a:r>
              <a:rPr lang="ru-RU" sz="2400" b="1" u="sng" dirty="0">
                <a:solidFill>
                  <a:prstClr val="black"/>
                </a:solidFill>
                <a:latin typeface="Book Antiqua" panose="02040602050305030304" pitchFamily="18" charset="0"/>
              </a:rPr>
              <a:t> 20</a:t>
            </a:r>
            <a:r>
              <a:rPr lang="en-GB" sz="2400" b="1" u="sng" dirty="0">
                <a:solidFill>
                  <a:prstClr val="black"/>
                </a:solidFill>
                <a:latin typeface="Book Antiqua" panose="02040602050305030304" pitchFamily="18" charset="0"/>
              </a:rPr>
              <a:t>2</a:t>
            </a:r>
            <a:r>
              <a:rPr lang="ru-RU" sz="2400" b="1" u="sng" dirty="0">
                <a:solidFill>
                  <a:prstClr val="black"/>
                </a:solidFill>
                <a:latin typeface="Book Antiqua" panose="02040602050305030304" pitchFamily="18" charset="0"/>
              </a:rPr>
              <a:t>1</a:t>
            </a:r>
            <a:endParaRPr lang="de-DE" sz="1400" b="1" u="sng" dirty="0">
              <a:solidFill>
                <a:prstClr val="black"/>
              </a:solidFill>
              <a:latin typeface="Book Antiqua" panose="02040602050305030304" pitchFamily="18" charset="0"/>
            </a:endParaRPr>
          </a:p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> </a:t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  <a:t/>
            </a:r>
            <a:b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</a:br>
            <a:endParaRPr lang="ru-RU" sz="2400" b="1" dirty="0">
              <a:solidFill>
                <a:srgbClr val="960000"/>
              </a:solidFill>
              <a:latin typeface="DS Greece" panose="03030000000000000000" pitchFamily="66" charset="-5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02F34E9-7234-456E-B187-E10FD6B9F4C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64381"/>
            <a:ext cx="9144000" cy="60936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00662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C5156886-FE82-4197-BE12-58EBB69A3DB0}"/>
              </a:ext>
            </a:extLst>
          </p:cNvPr>
          <p:cNvSpPr txBox="1">
            <a:spLocks/>
          </p:cNvSpPr>
          <p:nvPr/>
        </p:nvSpPr>
        <p:spPr>
          <a:xfrm>
            <a:off x="3960440" y="548680"/>
            <a:ext cx="5183560" cy="14818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de-DE" sz="2400" b="1" u="sng" dirty="0">
                <a:solidFill>
                  <a:prstClr val="black"/>
                </a:solidFill>
                <a:latin typeface="Book Antiqua" panose="02040602050305030304" pitchFamily="18" charset="0"/>
              </a:rPr>
              <a:t>ANTIQVITAS IVVENTAE</a:t>
            </a:r>
            <a:r>
              <a:rPr lang="ru-RU" sz="2400" b="1" u="sng" dirty="0">
                <a:solidFill>
                  <a:prstClr val="black"/>
                </a:solidFill>
                <a:latin typeface="Book Antiqua" panose="02040602050305030304" pitchFamily="18" charset="0"/>
              </a:rPr>
              <a:t> 20</a:t>
            </a:r>
            <a:r>
              <a:rPr lang="en-US" sz="2400" b="1" u="sng" dirty="0">
                <a:solidFill>
                  <a:prstClr val="black"/>
                </a:solidFill>
                <a:latin typeface="Book Antiqua" panose="02040602050305030304" pitchFamily="18" charset="0"/>
              </a:rPr>
              <a:t>22</a:t>
            </a:r>
            <a:endParaRPr lang="de-DE" sz="1400" b="1" u="sng" dirty="0">
              <a:solidFill>
                <a:prstClr val="black"/>
              </a:solidFill>
              <a:latin typeface="Book Antiqua" panose="02040602050305030304" pitchFamily="18" charset="0"/>
            </a:endParaRPr>
          </a:p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> </a:t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  <a:t/>
            </a:r>
            <a:b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</a:br>
            <a:endParaRPr lang="ru-RU" sz="2400" b="1" dirty="0">
              <a:solidFill>
                <a:srgbClr val="960000"/>
              </a:solidFill>
              <a:latin typeface="DS Greece" panose="03030000000000000000" pitchFamily="66" charset="-52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5ADB187C-C976-4317-B9BC-567968F44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59086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00662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C5156886-FE82-4197-BE12-58EBB69A3DB0}"/>
              </a:ext>
            </a:extLst>
          </p:cNvPr>
          <p:cNvSpPr txBox="1">
            <a:spLocks/>
          </p:cNvSpPr>
          <p:nvPr/>
        </p:nvSpPr>
        <p:spPr>
          <a:xfrm>
            <a:off x="3960440" y="548680"/>
            <a:ext cx="5183560" cy="14818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de-DE" sz="2400" b="1" u="sng" dirty="0">
                <a:solidFill>
                  <a:prstClr val="black"/>
                </a:solidFill>
                <a:latin typeface="Book Antiqua" panose="02040602050305030304" pitchFamily="18" charset="0"/>
              </a:rPr>
              <a:t>ANTIQVITAS IVVENTAE</a:t>
            </a:r>
            <a:r>
              <a:rPr lang="ru-RU" sz="2400" b="1" u="sng" dirty="0">
                <a:solidFill>
                  <a:prstClr val="black"/>
                </a:solidFill>
                <a:latin typeface="Book Antiqua" panose="02040602050305030304" pitchFamily="18" charset="0"/>
              </a:rPr>
              <a:t> 20</a:t>
            </a:r>
            <a:r>
              <a:rPr lang="en-US" sz="2400" b="1" u="sng" dirty="0">
                <a:solidFill>
                  <a:prstClr val="black"/>
                </a:solidFill>
                <a:latin typeface="Book Antiqua" panose="02040602050305030304" pitchFamily="18" charset="0"/>
              </a:rPr>
              <a:t>2</a:t>
            </a:r>
            <a:r>
              <a:rPr lang="ru-RU" sz="2400" b="1" u="sng" dirty="0">
                <a:solidFill>
                  <a:prstClr val="black"/>
                </a:solidFill>
                <a:latin typeface="Book Antiqua" panose="02040602050305030304" pitchFamily="18" charset="0"/>
              </a:rPr>
              <a:t>3</a:t>
            </a:r>
            <a:endParaRPr lang="de-DE" sz="1400" b="1" u="sng" dirty="0">
              <a:solidFill>
                <a:prstClr val="black"/>
              </a:solidFill>
              <a:latin typeface="Book Antiqua" panose="02040602050305030304" pitchFamily="18" charset="0"/>
            </a:endParaRPr>
          </a:p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> </a:t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  <a:t/>
            </a:r>
            <a:b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</a:br>
            <a:endParaRPr lang="ru-RU" sz="2400" b="1" dirty="0">
              <a:solidFill>
                <a:srgbClr val="960000"/>
              </a:solidFill>
              <a:latin typeface="DS Greece" panose="03030000000000000000" pitchFamily="66" charset="-5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C1F4296-CD48-49AD-82A8-5B18C5B0DD5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445" y="760809"/>
            <a:ext cx="9144000" cy="60971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00662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5156886-FE82-4197-BE12-58EBB69A3DB0}"/>
              </a:ext>
            </a:extLst>
          </p:cNvPr>
          <p:cNvSpPr txBox="1">
            <a:spLocks/>
          </p:cNvSpPr>
          <p:nvPr/>
        </p:nvSpPr>
        <p:spPr>
          <a:xfrm>
            <a:off x="3960440" y="548680"/>
            <a:ext cx="5183560" cy="14818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de-DE" sz="2400" b="1" u="sng" dirty="0">
                <a:solidFill>
                  <a:prstClr val="black"/>
                </a:solidFill>
                <a:latin typeface="Book Antiqua" panose="02040602050305030304" pitchFamily="18" charset="0"/>
              </a:rPr>
              <a:t>ANTIQVITAS IVVENTAE</a:t>
            </a:r>
            <a:r>
              <a:rPr lang="ru-RU" sz="2400" b="1" u="sng" dirty="0">
                <a:solidFill>
                  <a:prstClr val="black"/>
                </a:solidFill>
                <a:latin typeface="Book Antiqua" panose="02040602050305030304" pitchFamily="18" charset="0"/>
              </a:rPr>
              <a:t> 2024</a:t>
            </a:r>
            <a:endParaRPr lang="de-DE" sz="1400" b="1" u="sng" dirty="0">
              <a:solidFill>
                <a:prstClr val="black"/>
              </a:solidFill>
              <a:latin typeface="Book Antiqua" panose="02040602050305030304" pitchFamily="18" charset="0"/>
            </a:endParaRPr>
          </a:p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> </a:t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  <a:t/>
            </a:r>
            <a:b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</a:br>
            <a:endParaRPr lang="ru-RU" sz="2400" b="1" dirty="0">
              <a:solidFill>
                <a:srgbClr val="960000"/>
              </a:solidFill>
              <a:latin typeface="DS Greece" panose="03030000000000000000" pitchFamily="66" charset="-52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E94266D-84B2-474D-941C-06CB4FE7216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498" y="836022"/>
            <a:ext cx="9036496" cy="60219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00662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5156886-FE82-4197-BE12-58EBB69A3DB0}"/>
              </a:ext>
            </a:extLst>
          </p:cNvPr>
          <p:cNvSpPr txBox="1">
            <a:spLocks/>
          </p:cNvSpPr>
          <p:nvPr/>
        </p:nvSpPr>
        <p:spPr>
          <a:xfrm>
            <a:off x="3851920" y="1659136"/>
            <a:ext cx="5183560" cy="14818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r" defTabSz="685800">
              <a:lnSpc>
                <a:spcPct val="90000"/>
              </a:lnSpc>
              <a:spcBef>
                <a:spcPct val="0"/>
              </a:spcBef>
            </a:pPr>
            <a:r>
              <a:rPr lang="ru-RU" sz="2400" b="1" u="sng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Мария Ефимовна </a:t>
            </a:r>
            <a:r>
              <a:rPr lang="ru-RU" sz="2400" b="1" u="sng" dirty="0" err="1" smtClean="0">
                <a:solidFill>
                  <a:prstClr val="black"/>
                </a:solidFill>
                <a:latin typeface="Book Antiqua" panose="02040602050305030304" pitchFamily="18" charset="0"/>
              </a:rPr>
              <a:t>Сергеенко</a:t>
            </a:r>
            <a:endParaRPr lang="ru-RU" sz="2400" b="1" u="sng" dirty="0" smtClean="0">
              <a:solidFill>
                <a:prstClr val="black"/>
              </a:solidFill>
              <a:latin typeface="Book Antiqua" panose="02040602050305030304" pitchFamily="18" charset="0"/>
            </a:endParaRPr>
          </a:p>
          <a:p>
            <a:pPr algn="r" defTabSz="685800">
              <a:lnSpc>
                <a:spcPct val="90000"/>
              </a:lnSpc>
              <a:spcBef>
                <a:spcPct val="0"/>
              </a:spcBef>
            </a:pPr>
            <a:r>
              <a:rPr lang="de-DE" sz="2400" b="1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(1891–1987)</a:t>
            </a:r>
            <a:endParaRPr lang="de-DE" sz="2400" b="1" dirty="0">
              <a:solidFill>
                <a:prstClr val="black"/>
              </a:solidFill>
              <a:latin typeface="Book Antiqua" panose="02040602050305030304" pitchFamily="18" charset="0"/>
            </a:endParaRPr>
          </a:p>
          <a:p>
            <a:pPr algn="r" defTabSz="685800">
              <a:lnSpc>
                <a:spcPct val="90000"/>
              </a:lnSpc>
              <a:spcBef>
                <a:spcPct val="0"/>
              </a:spcBef>
            </a:pPr>
            <a:r>
              <a:rPr lang="de-DE" sz="24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de-DE" sz="24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24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ru-RU" sz="24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2400" b="1" dirty="0">
                <a:solidFill>
                  <a:srgbClr val="960000"/>
                </a:solidFill>
                <a:latin typeface="Book Antiqua" panose="02040602050305030304" pitchFamily="18" charset="0"/>
              </a:rPr>
              <a:t> </a:t>
            </a:r>
            <a:br>
              <a:rPr lang="ru-RU" sz="24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  <a:t/>
            </a:r>
            <a:b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</a:br>
            <a:endParaRPr lang="ru-RU" sz="2400" b="1" dirty="0">
              <a:solidFill>
                <a:srgbClr val="960000"/>
              </a:solidFill>
              <a:latin typeface="DS Greece" panose="03030000000000000000" pitchFamily="66" charset="-52"/>
            </a:endParaRPr>
          </a:p>
        </p:txBody>
      </p:sp>
      <p:pic>
        <p:nvPicPr>
          <p:cNvPr id="1026" name="Picture 2" descr="ИСПОЛНЕН ДОЛГ, ЗАВЕЩАННЫЙ ОТ БОГА…» МАРИЯ ЕФИМОВНА СЕРГЕЕНКО (ИНОКИНЯ МАРИЯ)  (1891–1987) — Александр Трофим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764704"/>
            <a:ext cx="4336571" cy="54154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00662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C5156886-FE82-4197-BE12-58EBB69A3DB0}"/>
              </a:ext>
            </a:extLst>
          </p:cNvPr>
          <p:cNvSpPr txBox="1">
            <a:spLocks/>
          </p:cNvSpPr>
          <p:nvPr/>
        </p:nvSpPr>
        <p:spPr>
          <a:xfrm>
            <a:off x="179512" y="1196752"/>
            <a:ext cx="8784976" cy="14818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400" b="1" u="sng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За 20 лет в рамках конференции </a:t>
            </a:r>
            <a:r>
              <a:rPr lang="de-DE" sz="2400" b="1" u="sng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ANTIQVITAS IVVENTAE</a:t>
            </a:r>
            <a:r>
              <a:rPr lang="ru-RU" sz="2400" b="1" u="sng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 было прочитано 769 докладов, </a:t>
            </a:r>
          </a:p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400" b="1" u="sng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участниками, представляющими 4 страны и 36 городов:   </a:t>
            </a:r>
            <a:endParaRPr lang="de-DE" sz="1400" b="1" u="sng" dirty="0">
              <a:solidFill>
                <a:prstClr val="black"/>
              </a:solidFill>
              <a:latin typeface="Book Antiqua" panose="02040602050305030304" pitchFamily="18" charset="0"/>
            </a:endParaRPr>
          </a:p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> </a:t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  <a:t/>
            </a:r>
            <a:b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</a:br>
            <a:endParaRPr lang="ru-RU" sz="2400" b="1" dirty="0">
              <a:solidFill>
                <a:srgbClr val="960000"/>
              </a:solidFill>
              <a:latin typeface="DS Greece" panose="03030000000000000000" pitchFamily="66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628800"/>
            <a:ext cx="1887055" cy="42473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prstClr val="black"/>
                </a:solidFill>
                <a:latin typeface="Book Antiqua" pitchFamily="18" charset="0"/>
              </a:rPr>
              <a:t>Астрахань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prstClr val="black"/>
                </a:solidFill>
                <a:latin typeface="Book Antiqua" pitchFamily="18" charset="0"/>
              </a:rPr>
              <a:t>Белгород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prstClr val="black"/>
                </a:solidFill>
                <a:latin typeface="Book Antiqua" pitchFamily="18" charset="0"/>
              </a:rPr>
              <a:t>Владимир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prstClr val="black"/>
                </a:solidFill>
                <a:latin typeface="Book Antiqua" pitchFamily="18" charset="0"/>
              </a:rPr>
              <a:t>Волгоград 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prstClr val="black"/>
                </a:solidFill>
                <a:latin typeface="Book Antiqua" pitchFamily="18" charset="0"/>
              </a:rPr>
              <a:t>Воронеж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prstClr val="black"/>
                </a:solidFill>
                <a:latin typeface="Book Antiqua" pitchFamily="18" charset="0"/>
              </a:rPr>
              <a:t>Донецк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prstClr val="black"/>
                </a:solidFill>
                <a:latin typeface="Book Antiqua" pitchFamily="18" charset="0"/>
              </a:rPr>
              <a:t>Екатеринбург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prstClr val="black"/>
                </a:solidFill>
                <a:latin typeface="Book Antiqua" pitchFamily="18" charset="0"/>
              </a:rPr>
              <a:t>Ереван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prstClr val="black"/>
                </a:solidFill>
                <a:latin typeface="Book Antiqua" pitchFamily="18" charset="0"/>
              </a:rPr>
              <a:t>Казань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95736" y="1629955"/>
            <a:ext cx="2467342" cy="42473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prstClr val="black"/>
                </a:solidFill>
                <a:latin typeface="Book Antiqua" pitchFamily="18" charset="0"/>
              </a:rPr>
              <a:t>Калуга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prstClr val="black"/>
                </a:solidFill>
                <a:latin typeface="Book Antiqua" pitchFamily="18" charset="0"/>
              </a:rPr>
              <a:t>Керчь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prstClr val="black"/>
                </a:solidFill>
                <a:latin typeface="Book Antiqua" pitchFamily="18" charset="0"/>
              </a:rPr>
              <a:t>Киев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prstClr val="black"/>
                </a:solidFill>
                <a:latin typeface="Book Antiqua" pitchFamily="18" charset="0"/>
              </a:rPr>
              <a:t>Краснодар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prstClr val="black"/>
                </a:solidFill>
                <a:latin typeface="Book Antiqua" pitchFamily="18" charset="0"/>
              </a:rPr>
              <a:t>Липецк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prstClr val="black"/>
                </a:solidFill>
                <a:latin typeface="Book Antiqua" pitchFamily="18" charset="0"/>
              </a:rPr>
              <a:t>Минск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prstClr val="black"/>
                </a:solidFill>
                <a:latin typeface="Book Antiqua" pitchFamily="18" charset="0"/>
              </a:rPr>
              <a:t>Москва 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prstClr val="black"/>
                </a:solidFill>
                <a:latin typeface="Book Antiqua" pitchFamily="18" charset="0"/>
              </a:rPr>
              <a:t>Нижний Новгород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prstClr val="black"/>
                </a:solidFill>
                <a:latin typeface="Book Antiqua" pitchFamily="18" charset="0"/>
              </a:rPr>
              <a:t>Новочеркасск</a:t>
            </a:r>
            <a:endParaRPr lang="ru-RU" sz="2000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99992" y="1628800"/>
            <a:ext cx="2289409" cy="42017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prstClr val="black"/>
                </a:solidFill>
                <a:latin typeface="Book Antiqua" pitchFamily="18" charset="0"/>
              </a:rPr>
              <a:t>Омск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prstClr val="black"/>
                </a:solidFill>
                <a:latin typeface="Book Antiqua" pitchFamily="18" charset="0"/>
              </a:rPr>
              <a:t>Пермь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prstClr val="black"/>
                </a:solidFill>
                <a:latin typeface="Book Antiqua" pitchFamily="18" charset="0"/>
              </a:rPr>
              <a:t>Петрозаводск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prstClr val="black"/>
                </a:solidFill>
                <a:latin typeface="Book Antiqua" pitchFamily="18" charset="0"/>
              </a:rPr>
              <a:t>Ростов-на-Дону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prstClr val="black"/>
                </a:solidFill>
                <a:latin typeface="Book Antiqua" pitchFamily="18" charset="0"/>
              </a:rPr>
              <a:t>Самара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prstClr val="black"/>
                </a:solidFill>
                <a:latin typeface="Book Antiqua" pitchFamily="18" charset="0"/>
              </a:rPr>
              <a:t>Санкт-Петербург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prstClr val="black"/>
                </a:solidFill>
                <a:latin typeface="Book Antiqua" pitchFamily="18" charset="0"/>
              </a:rPr>
              <a:t>Саратов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prstClr val="black"/>
                </a:solidFill>
                <a:latin typeface="Book Antiqua" pitchFamily="18" charset="0"/>
              </a:rPr>
              <a:t>Симферополь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prstClr val="black"/>
                </a:solidFill>
                <a:latin typeface="Book Antiqua" pitchFamily="18" charset="0"/>
              </a:rPr>
              <a:t>Ставрополь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948264" y="1642730"/>
            <a:ext cx="1553630" cy="51706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prstClr val="black"/>
                </a:solidFill>
                <a:latin typeface="Book Antiqua" pitchFamily="18" charset="0"/>
              </a:rPr>
              <a:t>Сургут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prstClr val="black"/>
                </a:solidFill>
                <a:latin typeface="Book Antiqua" pitchFamily="18" charset="0"/>
              </a:rPr>
              <a:t>Сыктывкар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prstClr val="black"/>
                </a:solidFill>
                <a:latin typeface="Book Antiqua" pitchFamily="18" charset="0"/>
              </a:rPr>
              <a:t>Тобольск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prstClr val="black"/>
                </a:solidFill>
                <a:latin typeface="Book Antiqua" pitchFamily="18" charset="0"/>
              </a:rPr>
              <a:t>Тула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prstClr val="black"/>
                </a:solidFill>
                <a:latin typeface="Book Antiqua" pitchFamily="18" charset="0"/>
              </a:rPr>
              <a:t>Харьков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prstClr val="black"/>
                </a:solidFill>
                <a:latin typeface="Book Antiqua" pitchFamily="18" charset="0"/>
              </a:rPr>
              <a:t>Челябинск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prstClr val="black"/>
                </a:solidFill>
                <a:latin typeface="Book Antiqua" pitchFamily="18" charset="0"/>
              </a:rPr>
              <a:t>Череповец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prstClr val="black"/>
                </a:solidFill>
                <a:latin typeface="Book Antiqua" pitchFamily="18" charset="0"/>
              </a:rPr>
              <a:t>Юрино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prstClr val="black"/>
                </a:solidFill>
                <a:latin typeface="Book Antiqua" pitchFamily="18" charset="0"/>
              </a:rPr>
              <a:t>Ярославль</a:t>
            </a:r>
          </a:p>
          <a:p>
            <a:pPr algn="ctr">
              <a:lnSpc>
                <a:spcPct val="150000"/>
              </a:lnSpc>
            </a:pPr>
            <a:endParaRPr lang="ru-RU" sz="2000" dirty="0" smtClean="0">
              <a:solidFill>
                <a:prstClr val="black"/>
              </a:solidFill>
              <a:latin typeface="Book Antiqua" pitchFamily="18" charset="0"/>
            </a:endParaRPr>
          </a:p>
          <a:p>
            <a:pPr algn="ctr">
              <a:lnSpc>
                <a:spcPct val="150000"/>
              </a:lnSpc>
            </a:pPr>
            <a:endParaRPr lang="ru-RU" sz="2000" dirty="0">
              <a:solidFill>
                <a:prstClr val="black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0662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-29429"/>
            <a:ext cx="8208912" cy="6916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200662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5156886-FE82-4197-BE12-58EBB69A3DB0}"/>
              </a:ext>
            </a:extLst>
          </p:cNvPr>
          <p:cNvSpPr txBox="1">
            <a:spLocks/>
          </p:cNvSpPr>
          <p:nvPr/>
        </p:nvSpPr>
        <p:spPr>
          <a:xfrm>
            <a:off x="3960440" y="548680"/>
            <a:ext cx="5183560" cy="14818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de-DE" sz="2400" b="1" u="sng" dirty="0">
                <a:solidFill>
                  <a:prstClr val="black"/>
                </a:solidFill>
                <a:latin typeface="Book Antiqua" panose="02040602050305030304" pitchFamily="18" charset="0"/>
              </a:rPr>
              <a:t>ANTIQVITAS IVVENTAE</a:t>
            </a:r>
            <a:r>
              <a:rPr lang="ru-RU" sz="2400" b="1" u="sng" dirty="0">
                <a:solidFill>
                  <a:prstClr val="black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u="sng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2011</a:t>
            </a:r>
            <a:endParaRPr lang="de-DE" sz="1400" b="1" u="sng" dirty="0">
              <a:solidFill>
                <a:prstClr val="black"/>
              </a:solidFill>
              <a:latin typeface="Book Antiqua" panose="02040602050305030304" pitchFamily="18" charset="0"/>
            </a:endParaRPr>
          </a:p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> </a:t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  <a:t/>
            </a:r>
            <a:b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</a:br>
            <a:endParaRPr lang="ru-RU" sz="2400" b="1" dirty="0">
              <a:solidFill>
                <a:srgbClr val="960000"/>
              </a:solidFill>
              <a:latin typeface="DS Greece" panose="03030000000000000000" pitchFamily="66" charset="-52"/>
            </a:endParaRPr>
          </a:p>
        </p:txBody>
      </p:sp>
      <p:pic>
        <p:nvPicPr>
          <p:cNvPr id="74754" name="Picture 2" descr="\\10.0.69.11\царь\12_Маша\Конференции\ЮВЕНТА\Ювента 2011\Фото_Ювента\DSC02904.JPG"/>
          <p:cNvPicPr>
            <a:picLocks noChangeAspect="1" noChangeArrowheads="1"/>
          </p:cNvPicPr>
          <p:nvPr/>
        </p:nvPicPr>
        <p:blipFill>
          <a:blip r:embed="rId3" cstate="print"/>
          <a:srcRect l="2888" r="8069"/>
          <a:stretch>
            <a:fillRect/>
          </a:stretch>
        </p:blipFill>
        <p:spPr bwMode="auto">
          <a:xfrm>
            <a:off x="0" y="748953"/>
            <a:ext cx="9144000" cy="57763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00662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5156886-FE82-4197-BE12-58EBB69A3DB0}"/>
              </a:ext>
            </a:extLst>
          </p:cNvPr>
          <p:cNvSpPr txBox="1">
            <a:spLocks/>
          </p:cNvSpPr>
          <p:nvPr/>
        </p:nvSpPr>
        <p:spPr>
          <a:xfrm>
            <a:off x="3960440" y="548680"/>
            <a:ext cx="5183560" cy="14818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de-DE" sz="2400" b="1" u="sng" dirty="0">
                <a:solidFill>
                  <a:prstClr val="black"/>
                </a:solidFill>
                <a:latin typeface="Book Antiqua" panose="02040602050305030304" pitchFamily="18" charset="0"/>
              </a:rPr>
              <a:t>ANTIQVITAS IVVENTAE</a:t>
            </a:r>
            <a:r>
              <a:rPr lang="ru-RU" sz="2400" b="1" u="sng" dirty="0">
                <a:solidFill>
                  <a:prstClr val="black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u="sng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2012</a:t>
            </a:r>
            <a:endParaRPr lang="de-DE" sz="1400" b="1" u="sng" dirty="0">
              <a:solidFill>
                <a:prstClr val="black"/>
              </a:solidFill>
              <a:latin typeface="Book Antiqua" panose="02040602050305030304" pitchFamily="18" charset="0"/>
            </a:endParaRPr>
          </a:p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> </a:t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  <a:t/>
            </a:r>
            <a:b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</a:br>
            <a:endParaRPr lang="ru-RU" sz="2400" b="1" dirty="0">
              <a:solidFill>
                <a:srgbClr val="960000"/>
              </a:solidFill>
              <a:latin typeface="DS Greece" panose="03030000000000000000" pitchFamily="66" charset="-52"/>
            </a:endParaRPr>
          </a:p>
        </p:txBody>
      </p:sp>
      <p:pic>
        <p:nvPicPr>
          <p:cNvPr id="77828" name="Picture 4" descr="\\10.0.69.11\царь\12_Маша\Конференции\ЮВЕНТА\Ювента 2012\фото_Ювента\103MSDCF\DSC00407.JPG"/>
          <p:cNvPicPr>
            <a:picLocks noChangeAspect="1" noChangeArrowheads="1"/>
          </p:cNvPicPr>
          <p:nvPr/>
        </p:nvPicPr>
        <p:blipFill>
          <a:blip r:embed="rId3" cstate="print"/>
          <a:srcRect t="7186" b="11077"/>
          <a:stretch>
            <a:fillRect/>
          </a:stretch>
        </p:blipFill>
        <p:spPr bwMode="auto">
          <a:xfrm>
            <a:off x="0" y="764704"/>
            <a:ext cx="9144000" cy="560557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23728" y="5301208"/>
            <a:ext cx="184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Book Antiqua" pitchFamily="18" charset="0"/>
              </a:rPr>
              <a:t>Ю.Н. Кузьмин</a:t>
            </a:r>
            <a:endParaRPr lang="ru-RU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91880" y="4941168"/>
            <a:ext cx="187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Book Antiqua" pitchFamily="18" charset="0"/>
              </a:rPr>
              <a:t>В.Н. Парфенов</a:t>
            </a:r>
            <a:endParaRPr lang="ru-RU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5373216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Book Antiqua" pitchFamily="18" charset="0"/>
              </a:rPr>
              <a:t>А.Б. Никольский</a:t>
            </a:r>
            <a:endParaRPr lang="ru-RU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44208" y="5013176"/>
            <a:ext cx="1213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Book Antiqua" pitchFamily="18" charset="0"/>
              </a:rPr>
              <a:t>В.А. </a:t>
            </a:r>
            <a:r>
              <a:rPr lang="ru-RU" b="1" dirty="0" err="1" smtClean="0">
                <a:solidFill>
                  <a:schemeClr val="bg1"/>
                </a:solidFill>
                <a:latin typeface="Book Antiqua" pitchFamily="18" charset="0"/>
              </a:rPr>
              <a:t>Леус</a:t>
            </a:r>
            <a:endParaRPr lang="ru-RU" b="1" dirty="0">
              <a:solidFill>
                <a:schemeClr val="bg1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0662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5156886-FE82-4197-BE12-58EBB69A3DB0}"/>
              </a:ext>
            </a:extLst>
          </p:cNvPr>
          <p:cNvSpPr txBox="1">
            <a:spLocks/>
          </p:cNvSpPr>
          <p:nvPr/>
        </p:nvSpPr>
        <p:spPr>
          <a:xfrm>
            <a:off x="3960440" y="548680"/>
            <a:ext cx="5183560" cy="14818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de-DE" sz="2400" b="1" u="sng" dirty="0">
                <a:solidFill>
                  <a:prstClr val="black"/>
                </a:solidFill>
                <a:latin typeface="Book Antiqua" panose="02040602050305030304" pitchFamily="18" charset="0"/>
              </a:rPr>
              <a:t>ANTIQVITAS IVVENTAE</a:t>
            </a:r>
            <a:r>
              <a:rPr lang="ru-RU" sz="2400" b="1" u="sng" dirty="0">
                <a:solidFill>
                  <a:prstClr val="black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u="sng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2012</a:t>
            </a:r>
            <a:endParaRPr lang="de-DE" sz="1400" b="1" u="sng" dirty="0">
              <a:solidFill>
                <a:prstClr val="black"/>
              </a:solidFill>
              <a:latin typeface="Book Antiqua" panose="02040602050305030304" pitchFamily="18" charset="0"/>
            </a:endParaRPr>
          </a:p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> </a:t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  <a:t/>
            </a:r>
            <a:b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</a:br>
            <a:endParaRPr lang="ru-RU" sz="2400" b="1" dirty="0">
              <a:solidFill>
                <a:srgbClr val="960000"/>
              </a:solidFill>
              <a:latin typeface="DS Greece" panose="03030000000000000000" pitchFamily="66" charset="-52"/>
            </a:endParaRPr>
          </a:p>
        </p:txBody>
      </p:sp>
      <p:pic>
        <p:nvPicPr>
          <p:cNvPr id="76802" name="Picture 2" descr="\\10.0.69.11\царь\12_Маша\Конференции\ЮВЕНТА\Ювента 2012\фото_Ювента\103MSDCF\DSC005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764705"/>
            <a:ext cx="8124395" cy="609329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283968" y="6165304"/>
            <a:ext cx="184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Book Antiqua" pitchFamily="18" charset="0"/>
              </a:rPr>
              <a:t>Ю.Н. Кузьмин</a:t>
            </a:r>
            <a:endParaRPr lang="ru-RU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96136" y="5877272"/>
            <a:ext cx="1965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Book Antiqua" pitchFamily="18" charset="0"/>
              </a:rPr>
              <a:t>Р.В. </a:t>
            </a:r>
            <a:r>
              <a:rPr lang="ru-RU" b="1" dirty="0" err="1" smtClean="0">
                <a:solidFill>
                  <a:schemeClr val="bg1"/>
                </a:solidFill>
                <a:latin typeface="Book Antiqua" pitchFamily="18" charset="0"/>
              </a:rPr>
              <a:t>Лапыренок</a:t>
            </a:r>
            <a:endParaRPr lang="ru-RU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55776" y="5805264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Book Antiqua" pitchFamily="18" charset="0"/>
              </a:rPr>
              <a:t>А.Б. Никольский</a:t>
            </a:r>
            <a:endParaRPr lang="ru-RU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5656" y="6165304"/>
            <a:ext cx="1213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Book Antiqua" pitchFamily="18" charset="0"/>
              </a:rPr>
              <a:t>В.А. </a:t>
            </a:r>
            <a:r>
              <a:rPr lang="ru-RU" b="1" dirty="0" err="1" smtClean="0">
                <a:solidFill>
                  <a:schemeClr val="bg1"/>
                </a:solidFill>
                <a:latin typeface="Book Antiqua" pitchFamily="18" charset="0"/>
              </a:rPr>
              <a:t>Леус</a:t>
            </a:r>
            <a:endParaRPr lang="ru-RU" b="1" dirty="0">
              <a:solidFill>
                <a:schemeClr val="bg1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0662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5156886-FE82-4197-BE12-58EBB69A3DB0}"/>
              </a:ext>
            </a:extLst>
          </p:cNvPr>
          <p:cNvSpPr txBox="1">
            <a:spLocks/>
          </p:cNvSpPr>
          <p:nvPr/>
        </p:nvSpPr>
        <p:spPr>
          <a:xfrm>
            <a:off x="3960440" y="548680"/>
            <a:ext cx="5183560" cy="14818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de-DE" sz="2400" b="1" u="sng" dirty="0">
                <a:solidFill>
                  <a:prstClr val="black"/>
                </a:solidFill>
                <a:latin typeface="Book Antiqua" panose="02040602050305030304" pitchFamily="18" charset="0"/>
              </a:rPr>
              <a:t>ANTIQVITAS IVVENTAE</a:t>
            </a:r>
            <a:r>
              <a:rPr lang="ru-RU" sz="2400" b="1" u="sng" dirty="0">
                <a:solidFill>
                  <a:prstClr val="black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u="sng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2013</a:t>
            </a:r>
            <a:endParaRPr lang="de-DE" sz="1400" b="1" u="sng" dirty="0">
              <a:solidFill>
                <a:prstClr val="black"/>
              </a:solidFill>
              <a:latin typeface="Book Antiqua" panose="02040602050305030304" pitchFamily="18" charset="0"/>
            </a:endParaRPr>
          </a:p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> </a:t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  <a:t/>
            </a:r>
            <a:b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</a:br>
            <a:endParaRPr lang="ru-RU" sz="2400" b="1" dirty="0">
              <a:solidFill>
                <a:srgbClr val="960000"/>
              </a:solidFill>
              <a:latin typeface="DS Greece" panose="03030000000000000000" pitchFamily="66" charset="-52"/>
            </a:endParaRPr>
          </a:p>
        </p:txBody>
      </p:sp>
      <p:pic>
        <p:nvPicPr>
          <p:cNvPr id="4" name="Picture 1" descr="\\10.0.69.11\царь\12_Маша\Конференции\ЮВЕНТА\Презентация\r88Mj-vMLvw.jpg"/>
          <p:cNvPicPr>
            <a:picLocks noChangeAspect="1" noChangeArrowheads="1"/>
          </p:cNvPicPr>
          <p:nvPr/>
        </p:nvPicPr>
        <p:blipFill>
          <a:blip r:embed="rId3" cstate="print"/>
          <a:srcRect b="2309"/>
          <a:stretch>
            <a:fillRect/>
          </a:stretch>
        </p:blipFill>
        <p:spPr bwMode="auto">
          <a:xfrm>
            <a:off x="467544" y="764704"/>
            <a:ext cx="8316417" cy="609329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67744" y="4437112"/>
            <a:ext cx="184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Book Antiqua" pitchFamily="18" charset="0"/>
              </a:rPr>
              <a:t>Ю.Н. Кузьмин</a:t>
            </a:r>
            <a:endParaRPr lang="ru-RU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87824" y="5949280"/>
            <a:ext cx="1630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Book Antiqua" pitchFamily="18" charset="0"/>
              </a:rPr>
              <a:t>О.Л. </a:t>
            </a:r>
            <a:r>
              <a:rPr lang="ru-RU" b="1" dirty="0" err="1" smtClean="0">
                <a:solidFill>
                  <a:schemeClr val="bg1"/>
                </a:solidFill>
                <a:latin typeface="Book Antiqua" pitchFamily="18" charset="0"/>
              </a:rPr>
              <a:t>Габелко</a:t>
            </a:r>
            <a:endParaRPr lang="ru-RU" b="1" dirty="0">
              <a:solidFill>
                <a:schemeClr val="bg1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0662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5156886-FE82-4197-BE12-58EBB69A3DB0}"/>
              </a:ext>
            </a:extLst>
          </p:cNvPr>
          <p:cNvSpPr txBox="1">
            <a:spLocks/>
          </p:cNvSpPr>
          <p:nvPr/>
        </p:nvSpPr>
        <p:spPr>
          <a:xfrm>
            <a:off x="3960440" y="548680"/>
            <a:ext cx="5183560" cy="14818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de-DE" sz="2400" b="1" u="sng" dirty="0">
                <a:solidFill>
                  <a:prstClr val="black"/>
                </a:solidFill>
                <a:latin typeface="Book Antiqua" panose="02040602050305030304" pitchFamily="18" charset="0"/>
              </a:rPr>
              <a:t>ANTIQVITAS IVVENTAE</a:t>
            </a:r>
            <a:r>
              <a:rPr lang="ru-RU" sz="2400" b="1" u="sng" dirty="0">
                <a:solidFill>
                  <a:prstClr val="black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u="sng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2015</a:t>
            </a:r>
            <a:endParaRPr lang="de-DE" sz="1400" b="1" u="sng" dirty="0">
              <a:solidFill>
                <a:prstClr val="black"/>
              </a:solidFill>
              <a:latin typeface="Book Antiqua" panose="02040602050305030304" pitchFamily="18" charset="0"/>
            </a:endParaRPr>
          </a:p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> </a:t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  <a:t/>
            </a:r>
            <a:b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</a:br>
            <a:endParaRPr lang="ru-RU" sz="2400" b="1" dirty="0">
              <a:solidFill>
                <a:srgbClr val="960000"/>
              </a:solidFill>
              <a:latin typeface="DS Greece" panose="03030000000000000000" pitchFamily="66" charset="-52"/>
            </a:endParaRPr>
          </a:p>
        </p:txBody>
      </p:sp>
      <p:pic>
        <p:nvPicPr>
          <p:cNvPr id="78850" name="Picture 2" descr="\\10.0.69.11\царь\12_Маша\Конференции\ЮВЕНТА\Ювента 2015\Фото\IMG_03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1212" y="707859"/>
            <a:ext cx="9225212" cy="615014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547664" y="5589240"/>
            <a:ext cx="1784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Book Antiqua" pitchFamily="18" charset="0"/>
              </a:rPr>
              <a:t>Н.Б. </a:t>
            </a:r>
            <a:r>
              <a:rPr lang="ru-RU" b="1" dirty="0" err="1" smtClean="0">
                <a:solidFill>
                  <a:schemeClr val="bg1"/>
                </a:solidFill>
                <a:latin typeface="Book Antiqua" pitchFamily="18" charset="0"/>
              </a:rPr>
              <a:t>Чурекова</a:t>
            </a:r>
            <a:endParaRPr lang="ru-RU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95936" y="5445224"/>
            <a:ext cx="162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Book Antiqua" pitchFamily="18" charset="0"/>
              </a:rPr>
              <a:t>А.С. Сапогов</a:t>
            </a:r>
            <a:endParaRPr lang="ru-RU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44208" y="5013176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Book Antiqua" pitchFamily="18" charset="0"/>
              </a:rPr>
              <a:t>Н.И. Казаков</a:t>
            </a:r>
            <a:endParaRPr lang="ru-RU" b="1" dirty="0">
              <a:solidFill>
                <a:schemeClr val="bg1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0662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5156886-FE82-4197-BE12-58EBB69A3DB0}"/>
              </a:ext>
            </a:extLst>
          </p:cNvPr>
          <p:cNvSpPr txBox="1">
            <a:spLocks/>
          </p:cNvSpPr>
          <p:nvPr/>
        </p:nvSpPr>
        <p:spPr>
          <a:xfrm>
            <a:off x="3960440" y="548680"/>
            <a:ext cx="5183560" cy="14818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de-DE" sz="2400" b="1" u="sng" dirty="0">
                <a:solidFill>
                  <a:prstClr val="black"/>
                </a:solidFill>
                <a:latin typeface="Book Antiqua" panose="02040602050305030304" pitchFamily="18" charset="0"/>
              </a:rPr>
              <a:t>ANTIQVITAS IVVENTAE</a:t>
            </a:r>
            <a:r>
              <a:rPr lang="ru-RU" sz="2400" b="1" u="sng" dirty="0">
                <a:solidFill>
                  <a:prstClr val="black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u="sng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2015</a:t>
            </a:r>
            <a:endParaRPr lang="de-DE" sz="1400" b="1" u="sng" dirty="0">
              <a:solidFill>
                <a:prstClr val="black"/>
              </a:solidFill>
              <a:latin typeface="Book Antiqua" panose="02040602050305030304" pitchFamily="18" charset="0"/>
            </a:endParaRPr>
          </a:p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> </a:t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  <a:t/>
            </a:r>
            <a:b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</a:br>
            <a:endParaRPr lang="ru-RU" sz="2400" b="1" dirty="0">
              <a:solidFill>
                <a:srgbClr val="960000"/>
              </a:solidFill>
              <a:latin typeface="DS Greece" panose="03030000000000000000" pitchFamily="66" charset="-52"/>
            </a:endParaRPr>
          </a:p>
        </p:txBody>
      </p:sp>
      <p:pic>
        <p:nvPicPr>
          <p:cNvPr id="7170" name="Picture 2" descr="\\10.0.69.11\царь\12_Маша\Конференции\ЮВЕНТА\Ювента 2015\Фото\IMG_05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14125"/>
            <a:ext cx="9215812" cy="614387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83568" y="4725144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Book Antiqua" pitchFamily="18" charset="0"/>
              </a:rPr>
              <a:t>Т.Ю. </a:t>
            </a:r>
            <a:r>
              <a:rPr lang="ru-RU" b="1" dirty="0" err="1" smtClean="0">
                <a:solidFill>
                  <a:schemeClr val="bg1"/>
                </a:solidFill>
                <a:latin typeface="Book Antiqua" pitchFamily="18" charset="0"/>
              </a:rPr>
              <a:t>Шашлова</a:t>
            </a:r>
            <a:endParaRPr lang="ru-RU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07904" y="4869160"/>
            <a:ext cx="1856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Book Antiqua" pitchFamily="18" charset="0"/>
              </a:rPr>
              <a:t>Е.В. Кузнецова</a:t>
            </a:r>
            <a:endParaRPr lang="ru-RU" b="1" dirty="0">
              <a:solidFill>
                <a:schemeClr val="bg1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0662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5156886-FE82-4197-BE12-58EBB69A3DB0}"/>
              </a:ext>
            </a:extLst>
          </p:cNvPr>
          <p:cNvSpPr txBox="1">
            <a:spLocks/>
          </p:cNvSpPr>
          <p:nvPr/>
        </p:nvSpPr>
        <p:spPr>
          <a:xfrm>
            <a:off x="3960440" y="548680"/>
            <a:ext cx="5183560" cy="14818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de-DE" sz="2400" b="1" u="sng" dirty="0">
                <a:solidFill>
                  <a:prstClr val="black"/>
                </a:solidFill>
                <a:latin typeface="Book Antiqua" panose="02040602050305030304" pitchFamily="18" charset="0"/>
              </a:rPr>
              <a:t>ANTIQVITAS IVVENTAE</a:t>
            </a:r>
            <a:r>
              <a:rPr lang="ru-RU" sz="2400" b="1" u="sng" dirty="0">
                <a:solidFill>
                  <a:prstClr val="black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u="sng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2021</a:t>
            </a:r>
            <a:endParaRPr lang="de-DE" sz="1400" b="1" u="sng" dirty="0">
              <a:solidFill>
                <a:prstClr val="black"/>
              </a:solidFill>
              <a:latin typeface="Book Antiqua" panose="02040602050305030304" pitchFamily="18" charset="0"/>
            </a:endParaRPr>
          </a:p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> </a:t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  <a:t/>
            </a:r>
            <a:b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</a:br>
            <a:endParaRPr lang="ru-RU" sz="2400" b="1" dirty="0">
              <a:solidFill>
                <a:srgbClr val="960000"/>
              </a:solidFill>
              <a:latin typeface="DS Greece" panose="03030000000000000000" pitchFamily="66" charset="-52"/>
            </a:endParaRPr>
          </a:p>
        </p:txBody>
      </p:sp>
      <p:pic>
        <p:nvPicPr>
          <p:cNvPr id="72706" name="Picture 2" descr="https://sun9-71.userapi.com/impg/N4rCKspdL3QvwxnkNu65H5Rou354D911KhpnBA/GCbEDp3UsgY.jpg?size=2560x1707&amp;quality=96&amp;sign=25f3fe9d4438730f5f9cbb2a541bc8bf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4704"/>
            <a:ext cx="9144000" cy="609719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19672" y="5229200"/>
            <a:ext cx="2204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Book Antiqua" pitchFamily="18" charset="0"/>
              </a:rPr>
              <a:t>Ю.Е. </a:t>
            </a:r>
            <a:r>
              <a:rPr lang="ru-RU" b="1" dirty="0" err="1" smtClean="0">
                <a:solidFill>
                  <a:schemeClr val="bg1"/>
                </a:solidFill>
                <a:latin typeface="Book Antiqua" pitchFamily="18" charset="0"/>
              </a:rPr>
              <a:t>Краснобаева</a:t>
            </a:r>
            <a:endParaRPr lang="ru-RU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55976" y="5445224"/>
            <a:ext cx="1869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Book Antiqua" pitchFamily="18" charset="0"/>
              </a:rPr>
              <a:t>А.В. </a:t>
            </a:r>
            <a:r>
              <a:rPr lang="ru-RU" b="1" dirty="0" err="1" smtClean="0">
                <a:solidFill>
                  <a:schemeClr val="bg1"/>
                </a:solidFill>
                <a:latin typeface="Book Antiqua" pitchFamily="18" charset="0"/>
              </a:rPr>
              <a:t>Мосолкин</a:t>
            </a:r>
            <a:endParaRPr lang="ru-RU" b="1" dirty="0">
              <a:solidFill>
                <a:schemeClr val="bg1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0662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5156886-FE82-4197-BE12-58EBB69A3DB0}"/>
              </a:ext>
            </a:extLst>
          </p:cNvPr>
          <p:cNvSpPr txBox="1">
            <a:spLocks/>
          </p:cNvSpPr>
          <p:nvPr/>
        </p:nvSpPr>
        <p:spPr>
          <a:xfrm>
            <a:off x="3960440" y="548680"/>
            <a:ext cx="5183560" cy="14818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de-DE" sz="2400" b="1" u="sng" dirty="0">
                <a:solidFill>
                  <a:prstClr val="black"/>
                </a:solidFill>
                <a:latin typeface="Book Antiqua" panose="02040602050305030304" pitchFamily="18" charset="0"/>
              </a:rPr>
              <a:t>ANTIQVITAS IVVENTAE</a:t>
            </a:r>
            <a:r>
              <a:rPr lang="ru-RU" sz="2400" b="1" u="sng" dirty="0">
                <a:solidFill>
                  <a:prstClr val="black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u="sng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2021</a:t>
            </a:r>
            <a:endParaRPr lang="de-DE" sz="1400" b="1" u="sng" dirty="0">
              <a:solidFill>
                <a:prstClr val="black"/>
              </a:solidFill>
              <a:latin typeface="Book Antiqua" panose="02040602050305030304" pitchFamily="18" charset="0"/>
            </a:endParaRPr>
          </a:p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> </a:t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  <a:t/>
            </a:r>
            <a:b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</a:br>
            <a:endParaRPr lang="ru-RU" sz="2400" b="1" dirty="0">
              <a:solidFill>
                <a:srgbClr val="960000"/>
              </a:solidFill>
              <a:latin typeface="DS Greece" panose="03030000000000000000" pitchFamily="66" charset="-52"/>
            </a:endParaRPr>
          </a:p>
        </p:txBody>
      </p:sp>
      <p:pic>
        <p:nvPicPr>
          <p:cNvPr id="64516" name="Picture 4" descr="https://sun9-33.userapi.com/impg/xlneZvtYAW-ceD0-7ngY8eBD0pZ4O3tA3zLCcA/R8S_UyZeuqI.jpg?size=2560x1707&amp;quality=96&amp;sign=b1c48ceea279abbd9af7fe98cd86ac4b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2696"/>
            <a:ext cx="9144000" cy="609719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691680" y="6237312"/>
            <a:ext cx="1810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Book Antiqua" pitchFamily="18" charset="0"/>
              </a:rPr>
              <a:t>Ю.С. Веселова</a:t>
            </a:r>
            <a:endParaRPr lang="ru-RU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40152" y="6165304"/>
            <a:ext cx="1963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Book Antiqua" pitchFamily="18" charset="0"/>
              </a:rPr>
              <a:t>А.Ю. Маркелов</a:t>
            </a:r>
            <a:endParaRPr lang="ru-RU" b="1" dirty="0">
              <a:solidFill>
                <a:schemeClr val="bg1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0662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5156886-FE82-4197-BE12-58EBB69A3DB0}"/>
              </a:ext>
            </a:extLst>
          </p:cNvPr>
          <p:cNvSpPr txBox="1">
            <a:spLocks/>
          </p:cNvSpPr>
          <p:nvPr/>
        </p:nvSpPr>
        <p:spPr>
          <a:xfrm>
            <a:off x="3960440" y="1628800"/>
            <a:ext cx="5183560" cy="14818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r" defTabSz="685800">
              <a:lnSpc>
                <a:spcPct val="90000"/>
              </a:lnSpc>
              <a:spcBef>
                <a:spcPct val="0"/>
              </a:spcBef>
            </a:pPr>
            <a:r>
              <a:rPr lang="ru-RU" sz="2400" b="1" u="sng" dirty="0" err="1">
                <a:solidFill>
                  <a:prstClr val="black"/>
                </a:solidFill>
                <a:latin typeface="Book Antiqua" pitchFamily="18" charset="0"/>
              </a:rPr>
              <a:t>Аристид</a:t>
            </a:r>
            <a:r>
              <a:rPr lang="ru-RU" sz="2400" b="1" u="sng" dirty="0">
                <a:solidFill>
                  <a:prstClr val="black"/>
                </a:solidFill>
                <a:latin typeface="Book Antiqua" pitchFamily="18" charset="0"/>
              </a:rPr>
              <a:t> Иванович </a:t>
            </a:r>
            <a:r>
              <a:rPr lang="ru-RU" sz="2400" b="1" u="sng" dirty="0" err="1" smtClean="0">
                <a:solidFill>
                  <a:prstClr val="black"/>
                </a:solidFill>
                <a:latin typeface="Book Antiqua" pitchFamily="18" charset="0"/>
              </a:rPr>
              <a:t>Доватур</a:t>
            </a:r>
            <a:endParaRPr lang="ru-RU" sz="2400" b="1" u="sng" dirty="0" smtClean="0">
              <a:solidFill>
                <a:prstClr val="black"/>
              </a:solidFill>
              <a:latin typeface="Book Antiqua" pitchFamily="18" charset="0"/>
            </a:endParaRPr>
          </a:p>
          <a:p>
            <a:pPr algn="r" defTabSz="685800">
              <a:lnSpc>
                <a:spcPct val="90000"/>
              </a:lnSpc>
              <a:spcBef>
                <a:spcPct val="0"/>
              </a:spcBef>
            </a:pPr>
            <a:r>
              <a:rPr lang="ru-RU" sz="2400" b="1" dirty="0" smtClean="0">
                <a:latin typeface="Book Antiqua" pitchFamily="18" charset="0"/>
              </a:rPr>
              <a:t>(1897—1982) </a:t>
            </a:r>
            <a:endParaRPr lang="de-DE" sz="2400" b="1" u="sng" dirty="0">
              <a:solidFill>
                <a:prstClr val="black"/>
              </a:solidFill>
              <a:latin typeface="Book Antiqua" pitchFamily="18" charset="0"/>
            </a:endParaRPr>
          </a:p>
          <a:p>
            <a:pPr algn="r" defTabSz="685800">
              <a:lnSpc>
                <a:spcPct val="90000"/>
              </a:lnSpc>
              <a:spcBef>
                <a:spcPct val="0"/>
              </a:spcBef>
            </a:pPr>
            <a:r>
              <a:rPr lang="de-DE" sz="2400" b="1" dirty="0">
                <a:solidFill>
                  <a:srgbClr val="960000"/>
                </a:solidFill>
                <a:latin typeface="Book Antiqua" pitchFamily="18" charset="0"/>
              </a:rPr>
              <a:t/>
            </a:r>
            <a:br>
              <a:rPr lang="de-DE" sz="2400" b="1" dirty="0">
                <a:solidFill>
                  <a:srgbClr val="960000"/>
                </a:solidFill>
                <a:latin typeface="Book Antiqua" pitchFamily="18" charset="0"/>
              </a:rPr>
            </a:br>
            <a:r>
              <a:rPr lang="ru-RU" sz="2400" b="1" dirty="0">
                <a:solidFill>
                  <a:srgbClr val="960000"/>
                </a:solidFill>
                <a:latin typeface="Book Antiqua" pitchFamily="18" charset="0"/>
              </a:rPr>
              <a:t/>
            </a:r>
            <a:br>
              <a:rPr lang="ru-RU" sz="2400" b="1" dirty="0">
                <a:solidFill>
                  <a:srgbClr val="960000"/>
                </a:solidFill>
                <a:latin typeface="Book Antiqua" pitchFamily="18" charset="0"/>
              </a:rPr>
            </a:br>
            <a:r>
              <a:rPr lang="ru-RU" sz="2400" b="1" dirty="0">
                <a:solidFill>
                  <a:srgbClr val="960000"/>
                </a:solidFill>
                <a:latin typeface="Book Antiqua" pitchFamily="18" charset="0"/>
              </a:rPr>
              <a:t> </a:t>
            </a:r>
            <a:br>
              <a:rPr lang="ru-RU" sz="2400" b="1" dirty="0">
                <a:solidFill>
                  <a:srgbClr val="960000"/>
                </a:solidFill>
                <a:latin typeface="Book Antiqua" pitchFamily="18" charset="0"/>
              </a:rPr>
            </a:br>
            <a:r>
              <a:rPr lang="ru-RU" sz="2400" b="1" dirty="0">
                <a:solidFill>
                  <a:srgbClr val="960000"/>
                </a:solidFill>
                <a:latin typeface="Book Antiqua" pitchFamily="18" charset="0"/>
              </a:rPr>
              <a:t/>
            </a:r>
            <a:br>
              <a:rPr lang="ru-RU" sz="2400" b="1" dirty="0">
                <a:solidFill>
                  <a:srgbClr val="960000"/>
                </a:solidFill>
                <a:latin typeface="Book Antiqua" pitchFamily="18" charset="0"/>
              </a:rPr>
            </a:br>
            <a:endParaRPr lang="ru-RU" sz="2400" b="1" dirty="0">
              <a:solidFill>
                <a:srgbClr val="960000"/>
              </a:solidFill>
              <a:latin typeface="Book Antiqua" pitchFamily="18" charset="0"/>
            </a:endParaRPr>
          </a:p>
        </p:txBody>
      </p:sp>
      <p:pic>
        <p:nvPicPr>
          <p:cNvPr id="38914" name="Picture 2" descr="undefin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764704"/>
            <a:ext cx="4464496" cy="56881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00662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C5156886-FE82-4197-BE12-58EBB69A3DB0}"/>
              </a:ext>
            </a:extLst>
          </p:cNvPr>
          <p:cNvSpPr txBox="1">
            <a:spLocks/>
          </p:cNvSpPr>
          <p:nvPr/>
        </p:nvSpPr>
        <p:spPr>
          <a:xfrm>
            <a:off x="3960440" y="548680"/>
            <a:ext cx="5183560" cy="14818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de-DE" sz="2400" b="1" u="sng" dirty="0">
                <a:solidFill>
                  <a:prstClr val="black"/>
                </a:solidFill>
                <a:latin typeface="Book Antiqua" panose="02040602050305030304" pitchFamily="18" charset="0"/>
              </a:rPr>
              <a:t>ANTIQVITAS IVVENTAE</a:t>
            </a:r>
            <a:r>
              <a:rPr lang="ru-RU" sz="2400" b="1" u="sng" dirty="0">
                <a:solidFill>
                  <a:prstClr val="black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u="sng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2024</a:t>
            </a:r>
            <a:endParaRPr lang="de-DE" sz="1400" b="1" u="sng" dirty="0">
              <a:solidFill>
                <a:prstClr val="black"/>
              </a:solidFill>
              <a:latin typeface="Book Antiqua" panose="02040602050305030304" pitchFamily="18" charset="0"/>
            </a:endParaRPr>
          </a:p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> </a:t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  <a:t/>
            </a:r>
            <a:b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</a:br>
            <a:endParaRPr lang="ru-RU" sz="2400" b="1" dirty="0">
              <a:solidFill>
                <a:srgbClr val="960000"/>
              </a:solidFill>
              <a:latin typeface="DS Greece" panose="03030000000000000000" pitchFamily="66" charset="-52"/>
            </a:endParaRPr>
          </a:p>
        </p:txBody>
      </p:sp>
      <p:pic>
        <p:nvPicPr>
          <p:cNvPr id="65538" name="Picture 2" descr="https://sun9-77.userapi.com/impg/TrO0sVFhEgnH5eSqUd9_zXaFpikzUWo0Efu28Q/odyeqtUmjvg.jpg?size=2560x1707&amp;quality=95&amp;sign=d825278fccc72edaea7ee23678135fba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4177"/>
            <a:ext cx="9144000" cy="609719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707904" y="6237312"/>
            <a:ext cx="2077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Book Antiqua" pitchFamily="18" charset="0"/>
              </a:rPr>
              <a:t>А.В. Короленков</a:t>
            </a:r>
            <a:endParaRPr lang="ru-RU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0662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5156886-FE82-4197-BE12-58EBB69A3DB0}"/>
              </a:ext>
            </a:extLst>
          </p:cNvPr>
          <p:cNvSpPr txBox="1">
            <a:spLocks/>
          </p:cNvSpPr>
          <p:nvPr/>
        </p:nvSpPr>
        <p:spPr>
          <a:xfrm>
            <a:off x="3960440" y="548680"/>
            <a:ext cx="5183560" cy="14818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de-DE" sz="2400" b="1" u="sng" dirty="0">
                <a:solidFill>
                  <a:prstClr val="black"/>
                </a:solidFill>
                <a:latin typeface="Book Antiqua" panose="02040602050305030304" pitchFamily="18" charset="0"/>
              </a:rPr>
              <a:t>ANTIQVITAS IVVENTAE</a:t>
            </a:r>
            <a:r>
              <a:rPr lang="ru-RU" sz="2400" b="1" u="sng" dirty="0">
                <a:solidFill>
                  <a:prstClr val="black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u="sng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2024</a:t>
            </a:r>
            <a:endParaRPr lang="de-DE" sz="1400" b="1" u="sng" dirty="0">
              <a:solidFill>
                <a:prstClr val="black"/>
              </a:solidFill>
              <a:latin typeface="Book Antiqua" panose="02040602050305030304" pitchFamily="18" charset="0"/>
            </a:endParaRPr>
          </a:p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> </a:t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  <a:t/>
            </a:r>
            <a:b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</a:br>
            <a:endParaRPr lang="ru-RU" sz="2400" b="1" dirty="0">
              <a:solidFill>
                <a:srgbClr val="960000"/>
              </a:solidFill>
              <a:latin typeface="DS Greece" panose="03030000000000000000" pitchFamily="66" charset="-52"/>
            </a:endParaRPr>
          </a:p>
        </p:txBody>
      </p:sp>
      <p:pic>
        <p:nvPicPr>
          <p:cNvPr id="62466" name="Picture 2" descr="https://sun9-17.userapi.com/impg/4VXRxGWlX7nxNRTGLbrnsdChWbbtTDTN48PisA/lT3x5zDmOiQ.jpg?size=2560x1707&amp;quality=95&amp;sign=9ebf14e35020105e2cbf913b628e2f16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16184"/>
            <a:ext cx="9144000" cy="609719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012160" y="6309320"/>
            <a:ext cx="1834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Book Antiqua" pitchFamily="18" charset="0"/>
              </a:rPr>
              <a:t>А.А. Синицын</a:t>
            </a:r>
            <a:endParaRPr lang="ru-RU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0662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5156886-FE82-4197-BE12-58EBB69A3DB0}"/>
              </a:ext>
            </a:extLst>
          </p:cNvPr>
          <p:cNvSpPr txBox="1">
            <a:spLocks/>
          </p:cNvSpPr>
          <p:nvPr/>
        </p:nvSpPr>
        <p:spPr>
          <a:xfrm>
            <a:off x="3960440" y="548680"/>
            <a:ext cx="5183560" cy="14818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de-DE" sz="2400" b="1" u="sng" dirty="0">
                <a:solidFill>
                  <a:prstClr val="black"/>
                </a:solidFill>
                <a:latin typeface="Book Antiqua" panose="02040602050305030304" pitchFamily="18" charset="0"/>
              </a:rPr>
              <a:t>ANTIQVITAS IVVENTAE</a:t>
            </a:r>
            <a:r>
              <a:rPr lang="ru-RU" sz="2400" b="1" u="sng" dirty="0">
                <a:solidFill>
                  <a:prstClr val="black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u="sng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2024</a:t>
            </a:r>
            <a:endParaRPr lang="de-DE" sz="1400" b="1" u="sng" dirty="0">
              <a:solidFill>
                <a:prstClr val="black"/>
              </a:solidFill>
              <a:latin typeface="Book Antiqua" panose="02040602050305030304" pitchFamily="18" charset="0"/>
            </a:endParaRPr>
          </a:p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> </a:t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  <a:t/>
            </a:r>
            <a:b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</a:br>
            <a:endParaRPr lang="ru-RU" sz="2400" b="1" dirty="0">
              <a:solidFill>
                <a:srgbClr val="960000"/>
              </a:solidFill>
              <a:latin typeface="DS Greece" panose="03030000000000000000" pitchFamily="66" charset="-52"/>
            </a:endParaRPr>
          </a:p>
        </p:txBody>
      </p:sp>
      <p:pic>
        <p:nvPicPr>
          <p:cNvPr id="80898" name="Picture 2" descr="\\10.0.69.11\царь\12_Маша\Конференции\ЮВЕНТА\Ювента 2024\фото\IMG_83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2695"/>
            <a:ext cx="9144000" cy="609461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03648" y="5805264"/>
            <a:ext cx="137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Book Antiqua" pitchFamily="18" charset="0"/>
              </a:rPr>
              <a:t>А.А. Бутов</a:t>
            </a:r>
            <a:endParaRPr lang="ru-RU" b="1" dirty="0"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44208" y="5877272"/>
            <a:ext cx="1798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Book Antiqua" pitchFamily="18" charset="0"/>
              </a:rPr>
              <a:t>И.Ю. Соколов</a:t>
            </a:r>
            <a:endParaRPr lang="ru-RU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0662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5156886-FE82-4197-BE12-58EBB69A3DB0}"/>
              </a:ext>
            </a:extLst>
          </p:cNvPr>
          <p:cNvSpPr txBox="1">
            <a:spLocks/>
          </p:cNvSpPr>
          <p:nvPr/>
        </p:nvSpPr>
        <p:spPr>
          <a:xfrm>
            <a:off x="3851920" y="1083072"/>
            <a:ext cx="5183560" cy="14818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r" defTabSz="685800">
              <a:lnSpc>
                <a:spcPct val="90000"/>
              </a:lnSpc>
              <a:spcBef>
                <a:spcPct val="0"/>
              </a:spcBef>
            </a:pPr>
            <a:r>
              <a:rPr lang="ru-RU" sz="2400" b="1" u="sng" dirty="0">
                <a:solidFill>
                  <a:prstClr val="black"/>
                </a:solidFill>
                <a:latin typeface="Book Antiqua" panose="02040602050305030304" pitchFamily="18" charset="0"/>
              </a:rPr>
              <a:t>Франц Владимирович </a:t>
            </a:r>
            <a:r>
              <a:rPr lang="ru-RU" sz="2400" b="1" u="sng" dirty="0" err="1" smtClean="0">
                <a:solidFill>
                  <a:prstClr val="black"/>
                </a:solidFill>
                <a:latin typeface="Book Antiqua" panose="02040602050305030304" pitchFamily="18" charset="0"/>
              </a:rPr>
              <a:t>Баллод</a:t>
            </a:r>
            <a:endParaRPr lang="ru-RU" sz="2400" b="1" u="sng" dirty="0" smtClean="0">
              <a:solidFill>
                <a:prstClr val="black"/>
              </a:solidFill>
              <a:latin typeface="Book Antiqua" panose="02040602050305030304" pitchFamily="18" charset="0"/>
            </a:endParaRPr>
          </a:p>
          <a:p>
            <a:pPr algn="r" defTabSz="685800">
              <a:lnSpc>
                <a:spcPct val="90000"/>
              </a:lnSpc>
              <a:spcBef>
                <a:spcPct val="0"/>
              </a:spcBef>
            </a:pPr>
            <a:r>
              <a:rPr lang="ru-RU" sz="2400" b="1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(1882 – 1947) </a:t>
            </a:r>
            <a: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> </a:t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  <a:t/>
            </a:r>
            <a:b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</a:br>
            <a:endParaRPr lang="ru-RU" sz="2400" b="1" dirty="0">
              <a:solidFill>
                <a:srgbClr val="960000"/>
              </a:solidFill>
              <a:latin typeface="DS Greece" panose="03030000000000000000" pitchFamily="66" charset="-52"/>
            </a:endParaRPr>
          </a:p>
        </p:txBody>
      </p:sp>
      <p:pic>
        <p:nvPicPr>
          <p:cNvPr id="36866" name="Picture 2" descr="https://upload.wikimedia.org/wikipedia/ru/thumb/f/f5/%D0%91%D0%B0%D0%BB%D0%BB%D0%BE%D0%B4_%D0%A4%D0%92.jpg/330px-%D0%91%D0%B0%D0%BB%D0%BB%D0%BE%D0%B4_%D0%A4%D0%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764704"/>
            <a:ext cx="3647306" cy="54820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00662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5156886-FE82-4197-BE12-58EBB69A3DB0}"/>
              </a:ext>
            </a:extLst>
          </p:cNvPr>
          <p:cNvSpPr txBox="1">
            <a:spLocks/>
          </p:cNvSpPr>
          <p:nvPr/>
        </p:nvSpPr>
        <p:spPr>
          <a:xfrm>
            <a:off x="3923928" y="867048"/>
            <a:ext cx="5183560" cy="14818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r" defTabSz="685800">
              <a:lnSpc>
                <a:spcPct val="90000"/>
              </a:lnSpc>
              <a:spcBef>
                <a:spcPct val="0"/>
              </a:spcBef>
            </a:pPr>
            <a:r>
              <a:rPr lang="ru-RU" sz="2400" b="1" u="sng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Алексей Степанович </a:t>
            </a:r>
            <a:r>
              <a:rPr lang="ru-RU" sz="2400" b="1" u="sng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Башкиров</a:t>
            </a:r>
          </a:p>
          <a:p>
            <a:pPr algn="r" defTabSz="685800">
              <a:lnSpc>
                <a:spcPct val="90000"/>
              </a:lnSpc>
              <a:spcBef>
                <a:spcPct val="0"/>
              </a:spcBef>
            </a:pPr>
            <a:r>
              <a:rPr lang="ru-RU" sz="2400" b="1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(1885—1963) </a:t>
            </a:r>
            <a: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de-DE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/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  <a:t> </a:t>
            </a:r>
            <a:br>
              <a:rPr lang="ru-RU" sz="1600" b="1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  <a:t/>
            </a:r>
            <a:br>
              <a:rPr lang="ru-RU" sz="2400" b="1" dirty="0">
                <a:solidFill>
                  <a:srgbClr val="960000"/>
                </a:solidFill>
                <a:latin typeface="DS Greece" panose="03030000000000000000" pitchFamily="66" charset="-52"/>
              </a:rPr>
            </a:br>
            <a:endParaRPr lang="ru-RU" sz="2400" b="1" dirty="0">
              <a:solidFill>
                <a:srgbClr val="960000"/>
              </a:solidFill>
              <a:latin typeface="DS Greece" panose="03030000000000000000" pitchFamily="66" charset="-52"/>
            </a:endParaRPr>
          </a:p>
        </p:txBody>
      </p:sp>
      <p:pic>
        <p:nvPicPr>
          <p:cNvPr id="54274" name="Picture 2" descr="https://www.sgu.ru/sites/default/files/styles/w1200/public/page/slider/items/bashkirov.jpg?itok=1CqPHXj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48680"/>
            <a:ext cx="4032448" cy="58336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00662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5156886-FE82-4197-BE12-58EBB69A3DB0}"/>
              </a:ext>
            </a:extLst>
          </p:cNvPr>
          <p:cNvSpPr txBox="1">
            <a:spLocks/>
          </p:cNvSpPr>
          <p:nvPr/>
        </p:nvSpPr>
        <p:spPr>
          <a:xfrm>
            <a:off x="3707904" y="723032"/>
            <a:ext cx="5183560" cy="14818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r" defTabSz="685800">
              <a:lnSpc>
                <a:spcPct val="90000"/>
              </a:lnSpc>
              <a:spcBef>
                <a:spcPct val="0"/>
              </a:spcBef>
            </a:pPr>
            <a:r>
              <a:rPr lang="ru-RU" sz="2400" b="1" u="sng" dirty="0" smtClean="0">
                <a:latin typeface="Book Antiqua" pitchFamily="18" charset="0"/>
              </a:rPr>
              <a:t>Павел Сергеевич Рыков </a:t>
            </a:r>
            <a:r>
              <a:rPr lang="de-DE" sz="2400" b="1" dirty="0">
                <a:latin typeface="Book Antiqua" pitchFamily="18" charset="0"/>
              </a:rPr>
              <a:t/>
            </a:r>
            <a:br>
              <a:rPr lang="de-DE" sz="2400" b="1" dirty="0">
                <a:latin typeface="Book Antiqua" pitchFamily="18" charset="0"/>
              </a:rPr>
            </a:br>
            <a:r>
              <a:rPr lang="ru-RU" sz="2400" b="1" dirty="0" smtClean="0">
                <a:latin typeface="Book Antiqua" pitchFamily="18" charset="0"/>
              </a:rPr>
              <a:t> </a:t>
            </a:r>
            <a:r>
              <a:rPr lang="ru-RU" sz="2400" b="1" dirty="0" smtClean="0">
                <a:latin typeface="Book Antiqua" pitchFamily="18" charset="0"/>
              </a:rPr>
              <a:t>(1884—1942)</a:t>
            </a:r>
            <a:r>
              <a:rPr lang="ru-RU" sz="2400" b="1" dirty="0" smtClean="0">
                <a:latin typeface="Book Antiqua" pitchFamily="18" charset="0"/>
              </a:rPr>
              <a:t>  </a:t>
            </a:r>
            <a:r>
              <a:rPr lang="ru-RU" sz="2400" b="1" dirty="0">
                <a:latin typeface="Book Antiqua" pitchFamily="18" charset="0"/>
              </a:rPr>
              <a:t/>
            </a:r>
            <a:br>
              <a:rPr lang="ru-RU" sz="2400" b="1" dirty="0">
                <a:latin typeface="Book Antiqua" pitchFamily="18" charset="0"/>
              </a:rPr>
            </a:br>
            <a:r>
              <a:rPr lang="ru-RU" sz="2400" b="1" dirty="0">
                <a:latin typeface="Book Antiqua" pitchFamily="18" charset="0"/>
              </a:rPr>
              <a:t> </a:t>
            </a:r>
            <a:br>
              <a:rPr lang="ru-RU" sz="2400" b="1" dirty="0">
                <a:latin typeface="Book Antiqua" pitchFamily="18" charset="0"/>
              </a:rPr>
            </a:br>
            <a:r>
              <a:rPr lang="ru-RU" sz="2400" b="1" dirty="0">
                <a:latin typeface="Book Antiqua" pitchFamily="18" charset="0"/>
              </a:rPr>
              <a:t/>
            </a:r>
            <a:br>
              <a:rPr lang="ru-RU" sz="2400" b="1" dirty="0">
                <a:latin typeface="Book Antiqua" pitchFamily="18" charset="0"/>
              </a:rPr>
            </a:br>
            <a:endParaRPr lang="ru-RU" sz="2400" b="1" dirty="0">
              <a:latin typeface="Book Antiqua" pitchFamily="18" charset="0"/>
            </a:endParaRPr>
          </a:p>
        </p:txBody>
      </p:sp>
      <p:pic>
        <p:nvPicPr>
          <p:cNvPr id="35841" name="Picture 1" descr="C:\Users\user\OneDrive\Desktop\Кафедра_фото\Рыков П.С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548680"/>
            <a:ext cx="4255467" cy="57095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00662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5156886-FE82-4197-BE12-58EBB69A3DB0}"/>
              </a:ext>
            </a:extLst>
          </p:cNvPr>
          <p:cNvSpPr txBox="1">
            <a:spLocks/>
          </p:cNvSpPr>
          <p:nvPr/>
        </p:nvSpPr>
        <p:spPr>
          <a:xfrm>
            <a:off x="3924944" y="1340768"/>
            <a:ext cx="5183560" cy="14818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r" defTabSz="685800">
              <a:lnSpc>
                <a:spcPct val="90000"/>
              </a:lnSpc>
              <a:spcBef>
                <a:spcPct val="0"/>
              </a:spcBef>
            </a:pPr>
            <a:r>
              <a:rPr lang="ru-RU" sz="2400" b="1" u="sng" dirty="0">
                <a:solidFill>
                  <a:prstClr val="black"/>
                </a:solidFill>
                <a:latin typeface="Book Antiqua" pitchFamily="18" charset="0"/>
              </a:rPr>
              <a:t>Иван Иванович </a:t>
            </a:r>
            <a:r>
              <a:rPr lang="ru-RU" sz="2400" b="1" u="sng" dirty="0" err="1" smtClean="0">
                <a:solidFill>
                  <a:prstClr val="black"/>
                </a:solidFill>
                <a:latin typeface="Book Antiqua" pitchFamily="18" charset="0"/>
              </a:rPr>
              <a:t>Вейцковский</a:t>
            </a:r>
            <a:endParaRPr lang="ru-RU" sz="2400" b="1" u="sng" dirty="0" smtClean="0">
              <a:solidFill>
                <a:prstClr val="black"/>
              </a:solidFill>
              <a:latin typeface="Book Antiqua" pitchFamily="18" charset="0"/>
            </a:endParaRPr>
          </a:p>
          <a:p>
            <a:pPr algn="r" defTabSz="685800">
              <a:lnSpc>
                <a:spcPct val="90000"/>
              </a:lnSpc>
              <a:spcBef>
                <a:spcPct val="0"/>
              </a:spcBef>
            </a:pPr>
            <a:r>
              <a:rPr lang="ru-RU" sz="2400" b="1" dirty="0" smtClean="0">
                <a:solidFill>
                  <a:prstClr val="black"/>
                </a:solidFill>
                <a:latin typeface="Book Antiqua" pitchFamily="18" charset="0"/>
              </a:rPr>
              <a:t>(</a:t>
            </a:r>
            <a:r>
              <a:rPr lang="de-DE" sz="2400" b="1" dirty="0" smtClean="0">
                <a:solidFill>
                  <a:prstClr val="black"/>
                </a:solidFill>
                <a:latin typeface="Book Antiqua" pitchFamily="18" charset="0"/>
              </a:rPr>
              <a:t>1900-1977</a:t>
            </a:r>
            <a:r>
              <a:rPr lang="ru-RU" sz="2400" b="1" dirty="0" smtClean="0">
                <a:solidFill>
                  <a:prstClr val="black"/>
                </a:solidFill>
                <a:latin typeface="Book Antiqua" pitchFamily="18" charset="0"/>
              </a:rPr>
              <a:t>)</a:t>
            </a:r>
            <a:endParaRPr lang="de-DE" sz="2400" b="1" dirty="0">
              <a:solidFill>
                <a:prstClr val="black"/>
              </a:solidFill>
              <a:latin typeface="Book Antiqua" pitchFamily="18" charset="0"/>
            </a:endParaRPr>
          </a:p>
          <a:p>
            <a:pPr algn="r" defTabSz="685800">
              <a:lnSpc>
                <a:spcPct val="90000"/>
              </a:lnSpc>
              <a:spcBef>
                <a:spcPct val="0"/>
              </a:spcBef>
            </a:pPr>
            <a:r>
              <a:rPr lang="de-DE" sz="2400" b="1" dirty="0">
                <a:solidFill>
                  <a:srgbClr val="960000"/>
                </a:solidFill>
                <a:latin typeface="Book Antiqua" pitchFamily="18" charset="0"/>
              </a:rPr>
              <a:t/>
            </a:r>
            <a:br>
              <a:rPr lang="de-DE" sz="2400" b="1" dirty="0">
                <a:solidFill>
                  <a:srgbClr val="960000"/>
                </a:solidFill>
                <a:latin typeface="Book Antiqua" pitchFamily="18" charset="0"/>
              </a:rPr>
            </a:br>
            <a:r>
              <a:rPr lang="ru-RU" sz="2400" b="1" dirty="0">
                <a:solidFill>
                  <a:srgbClr val="960000"/>
                </a:solidFill>
                <a:latin typeface="Book Antiqua" pitchFamily="18" charset="0"/>
              </a:rPr>
              <a:t/>
            </a:r>
            <a:br>
              <a:rPr lang="ru-RU" sz="2400" b="1" dirty="0">
                <a:solidFill>
                  <a:srgbClr val="960000"/>
                </a:solidFill>
                <a:latin typeface="Book Antiqua" pitchFamily="18" charset="0"/>
              </a:rPr>
            </a:br>
            <a:r>
              <a:rPr lang="ru-RU" sz="2400" b="1" dirty="0">
                <a:solidFill>
                  <a:srgbClr val="960000"/>
                </a:solidFill>
                <a:latin typeface="Book Antiqua" pitchFamily="18" charset="0"/>
              </a:rPr>
              <a:t> </a:t>
            </a:r>
            <a:br>
              <a:rPr lang="ru-RU" sz="2400" b="1" dirty="0">
                <a:solidFill>
                  <a:srgbClr val="960000"/>
                </a:solidFill>
                <a:latin typeface="Book Antiqua" pitchFamily="18" charset="0"/>
              </a:rPr>
            </a:br>
            <a:r>
              <a:rPr lang="ru-RU" sz="2400" b="1" dirty="0">
                <a:solidFill>
                  <a:srgbClr val="960000"/>
                </a:solidFill>
                <a:latin typeface="Book Antiqua" pitchFamily="18" charset="0"/>
              </a:rPr>
              <a:t/>
            </a:r>
            <a:br>
              <a:rPr lang="ru-RU" sz="2400" b="1" dirty="0">
                <a:solidFill>
                  <a:srgbClr val="960000"/>
                </a:solidFill>
                <a:latin typeface="Book Antiqua" pitchFamily="18" charset="0"/>
              </a:rPr>
            </a:br>
            <a:endParaRPr lang="ru-RU" sz="2400" b="1" dirty="0">
              <a:solidFill>
                <a:srgbClr val="960000"/>
              </a:solidFill>
              <a:latin typeface="Book Antiqua" pitchFamily="18" charset="0"/>
            </a:endParaRPr>
          </a:p>
        </p:txBody>
      </p:sp>
      <p:pic>
        <p:nvPicPr>
          <p:cNvPr id="40962" name="Picture 2" descr="C:\Users\user\OneDrive\Desktop\Кафедра_фото\Вейцковский И.И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76672"/>
            <a:ext cx="4104456" cy="58370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00662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</TotalTime>
  <Words>450</Words>
  <Application>Microsoft Office PowerPoint</Application>
  <PresentationFormat>Экран (4:3)</PresentationFormat>
  <Paragraphs>195</Paragraphs>
  <Slides>52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1_Тема Office</vt:lpstr>
      <vt:lpstr> XX ВСЕРОССИЙСКАЯ НАУЧНАЯ  КОНФЕРЕНЦИЯ СТУДЕНТОВ,  АСПИРАНТОВ И МОЛОДЫХ УЧЕНЫХ, посвященная 90-летию кафедры истории древнего мира СГУ  «ANTIQVITAS IVVENTAE»     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XX ВСЕРОССИЙСКАЯ НАУЧНАЯ  КОНФЕРЕНЦИЯ СТУДЕНТОВ,  АСПИРАНТОВ И МОЛОДЫХ УЧЕНЫХ, посвященная 90-летию кафедры истории древнего мира СГУ  «ANTIQVITAS IVVENTAE»</dc:title>
  <dc:creator>Мария Растегаева</dc:creator>
  <cp:lastModifiedBy>Мария Растегаева</cp:lastModifiedBy>
  <cp:revision>93</cp:revision>
  <dcterms:created xsi:type="dcterms:W3CDTF">2025-04-15T08:11:05Z</dcterms:created>
  <dcterms:modified xsi:type="dcterms:W3CDTF">2025-04-16T11:31:13Z</dcterms:modified>
</cp:coreProperties>
</file>